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  <p:sldMasterId id="2147483871" r:id="rId2"/>
  </p:sldMasterIdLst>
  <p:notesMasterIdLst>
    <p:notesMasterId r:id="rId61"/>
  </p:notesMasterIdLst>
  <p:sldIdLst>
    <p:sldId id="256" r:id="rId3"/>
    <p:sldId id="272" r:id="rId4"/>
    <p:sldId id="362" r:id="rId5"/>
    <p:sldId id="363" r:id="rId6"/>
    <p:sldId id="364" r:id="rId7"/>
    <p:sldId id="365" r:id="rId8"/>
    <p:sldId id="366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374" r:id="rId17"/>
    <p:sldId id="376" r:id="rId18"/>
    <p:sldId id="377" r:id="rId19"/>
    <p:sldId id="378" r:id="rId20"/>
    <p:sldId id="401" r:id="rId21"/>
    <p:sldId id="379" r:id="rId22"/>
    <p:sldId id="403" r:id="rId23"/>
    <p:sldId id="402" r:id="rId24"/>
    <p:sldId id="404" r:id="rId25"/>
    <p:sldId id="405" r:id="rId26"/>
    <p:sldId id="380" r:id="rId27"/>
    <p:sldId id="381" r:id="rId28"/>
    <p:sldId id="382" r:id="rId29"/>
    <p:sldId id="383" r:id="rId30"/>
    <p:sldId id="384" r:id="rId31"/>
    <p:sldId id="385" r:id="rId32"/>
    <p:sldId id="386" r:id="rId33"/>
    <p:sldId id="387" r:id="rId34"/>
    <p:sldId id="388" r:id="rId35"/>
    <p:sldId id="389" r:id="rId36"/>
    <p:sldId id="390" r:id="rId37"/>
    <p:sldId id="391" r:id="rId38"/>
    <p:sldId id="406" r:id="rId39"/>
    <p:sldId id="407" r:id="rId40"/>
    <p:sldId id="408" r:id="rId41"/>
    <p:sldId id="409" r:id="rId42"/>
    <p:sldId id="392" r:id="rId43"/>
    <p:sldId id="394" r:id="rId44"/>
    <p:sldId id="411" r:id="rId45"/>
    <p:sldId id="396" r:id="rId46"/>
    <p:sldId id="393" r:id="rId47"/>
    <p:sldId id="397" r:id="rId48"/>
    <p:sldId id="398" r:id="rId49"/>
    <p:sldId id="412" r:id="rId50"/>
    <p:sldId id="413" r:id="rId51"/>
    <p:sldId id="399" r:id="rId52"/>
    <p:sldId id="466" r:id="rId53"/>
    <p:sldId id="467" r:id="rId54"/>
    <p:sldId id="468" r:id="rId55"/>
    <p:sldId id="469" r:id="rId56"/>
    <p:sldId id="470" r:id="rId57"/>
    <p:sldId id="471" r:id="rId58"/>
    <p:sldId id="300" r:id="rId59"/>
    <p:sldId id="400" r:id="rId6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CC1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103" d="100"/>
          <a:sy n="103" d="100"/>
        </p:scale>
        <p:origin x="163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2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EC68B-29CE-4783-841F-AF99422E62E1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C166A-B78B-43E5-A1C2-EC1E35CC9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13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>
                <a:solidFill>
                  <a:schemeClr val="bg2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A91153-27A7-B3C3-833C-35F4C2D239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567" y="990600"/>
            <a:ext cx="6182865" cy="241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49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5392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56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76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1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963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8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973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171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77188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2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>
            <a:lvl1pPr marL="320040" indent="-320040">
              <a:buFont typeface="Wingdings" panose="05000000000000000000" pitchFamily="2" charset="2"/>
              <a:buChar char="l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E141CC-543B-B337-82D1-F6A6F9CD907D}"/>
              </a:ext>
            </a:extLst>
          </p:cNvPr>
          <p:cNvSpPr/>
          <p:nvPr userDrawn="1"/>
        </p:nvSpPr>
        <p:spPr>
          <a:xfrm>
            <a:off x="2" y="1282709"/>
            <a:ext cx="8248648" cy="229197"/>
          </a:xfrm>
          <a:prstGeom prst="rect">
            <a:avLst/>
          </a:prstGeom>
          <a:solidFill>
            <a:srgbClr val="FEE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64B13D-9158-547C-2A12-C52CE8CCDF5F}"/>
              </a:ext>
            </a:extLst>
          </p:cNvPr>
          <p:cNvSpPr/>
          <p:nvPr userDrawn="1"/>
        </p:nvSpPr>
        <p:spPr>
          <a:xfrm>
            <a:off x="7372350" y="1281596"/>
            <a:ext cx="1776412" cy="230310"/>
          </a:xfrm>
          <a:prstGeom prst="rect">
            <a:avLst/>
          </a:prstGeom>
          <a:solidFill>
            <a:srgbClr val="A5C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241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6429911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95933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376540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9589719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354103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7958737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044382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903442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7951147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36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>
            <a:lvl1pPr marL="320040" indent="-320040">
              <a:buFont typeface="Wingdings" panose="05000000000000000000" pitchFamily="2" charset="2"/>
              <a:buChar char="l"/>
              <a:defRPr sz="16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6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009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142434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5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9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47305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2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9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527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434EFE-5B5C-FF40-6B07-4EF298646B06}"/>
              </a:ext>
            </a:extLst>
          </p:cNvPr>
          <p:cNvSpPr/>
          <p:nvPr userDrawn="1"/>
        </p:nvSpPr>
        <p:spPr>
          <a:xfrm>
            <a:off x="2" y="1282709"/>
            <a:ext cx="8248648" cy="229197"/>
          </a:xfrm>
          <a:prstGeom prst="rect">
            <a:avLst/>
          </a:prstGeom>
          <a:solidFill>
            <a:srgbClr val="A5C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2CDA42-CB9F-56E0-D02F-DE54CD9EB426}"/>
              </a:ext>
            </a:extLst>
          </p:cNvPr>
          <p:cNvSpPr/>
          <p:nvPr userDrawn="1"/>
        </p:nvSpPr>
        <p:spPr>
          <a:xfrm>
            <a:off x="7372350" y="1281596"/>
            <a:ext cx="1776412" cy="230310"/>
          </a:xfrm>
          <a:prstGeom prst="rect">
            <a:avLst/>
          </a:prstGeom>
          <a:solidFill>
            <a:srgbClr val="FEE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27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8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116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ransition spd="med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www.deeplearning.ai/ai-notes/initialization/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</a:t>
            </a:r>
            <a:r>
              <a:rPr lang="en-US" altLang="ko-KR" dirty="0"/>
              <a:t>14</a:t>
            </a:r>
            <a:r>
              <a:rPr lang="ko-KR" altLang="en-US" dirty="0"/>
              <a:t>장 심층신경망과 딥러닝</a:t>
            </a:r>
          </a:p>
        </p:txBody>
      </p:sp>
    </p:spTree>
    <p:extLst>
      <p:ext uri="{BB962C8B-B14F-4D97-AF65-F5344CB8AC3E}">
        <p14:creationId xmlns:p14="http://schemas.microsoft.com/office/powerpoint/2010/main" val="393855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그래디언트</a:t>
            </a:r>
            <a:r>
              <a:rPr lang="ko-KR" altLang="en-US" dirty="0"/>
              <a:t> 소멸 문제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범인은 </a:t>
            </a:r>
            <a:r>
              <a:rPr lang="ko-KR" altLang="en-US" dirty="0" err="1"/>
              <a:t>시그모이드</a:t>
            </a:r>
            <a:r>
              <a:rPr lang="ko-KR" altLang="en-US" dirty="0"/>
              <a:t> 활성화 함수</a:t>
            </a:r>
            <a:endParaRPr lang="en-US" altLang="ko-KR" dirty="0"/>
          </a:p>
          <a:p>
            <a:r>
              <a:rPr lang="ko-KR" altLang="en-US" dirty="0" err="1"/>
              <a:t>시그모이드</a:t>
            </a:r>
            <a:r>
              <a:rPr lang="ko-KR" altLang="en-US" dirty="0"/>
              <a:t> 함수의 특성상 아주 큰 양수나 아주 큰 음수가 들어오면 출력이 </a:t>
            </a:r>
            <a:r>
              <a:rPr lang="ko-KR" altLang="en-US" dirty="0" err="1"/>
              <a:t>포화되어서</a:t>
            </a:r>
            <a:r>
              <a:rPr lang="ko-KR" altLang="en-US" dirty="0"/>
              <a:t> 거의 </a:t>
            </a:r>
            <a:r>
              <a:rPr lang="en-US" altLang="ko-KR" dirty="0"/>
              <a:t>0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11048C-424F-431E-C9C4-F7532E3C8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852936"/>
            <a:ext cx="6806530" cy="346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66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그래디언트</a:t>
            </a:r>
            <a:r>
              <a:rPr lang="ko-KR" altLang="en-US" dirty="0"/>
              <a:t> 소멸 문제 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91" y="1600200"/>
            <a:ext cx="7689768" cy="4495800"/>
          </a:xfrm>
        </p:spPr>
      </p:pic>
    </p:spTree>
    <p:extLst>
      <p:ext uri="{BB962C8B-B14F-4D97-AF65-F5344CB8AC3E}">
        <p14:creationId xmlns:p14="http://schemas.microsoft.com/office/powerpoint/2010/main" val="711586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새로운 활성화 함수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877690"/>
            <a:ext cx="6264696" cy="3102619"/>
          </a:xfrm>
        </p:spPr>
      </p:pic>
    </p:spTree>
    <p:extLst>
      <p:ext uri="{BB962C8B-B14F-4D97-AF65-F5344CB8AC3E}">
        <p14:creationId xmlns:p14="http://schemas.microsoft.com/office/powerpoint/2010/main" val="1446841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활성화 함수 실험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652479"/>
            <a:ext cx="8153400" cy="4391241"/>
          </a:xfrm>
        </p:spPr>
      </p:pic>
    </p:spTree>
    <p:extLst>
      <p:ext uri="{BB962C8B-B14F-4D97-AF65-F5344CB8AC3E}">
        <p14:creationId xmlns:p14="http://schemas.microsoft.com/office/powerpoint/2010/main" val="752236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활성화 함수 실험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7315D1C-526D-3328-1FA0-1555F81687A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54732" y="1916832"/>
            <a:ext cx="7434535" cy="2642078"/>
          </a:xfrm>
        </p:spPr>
      </p:pic>
    </p:spTree>
    <p:extLst>
      <p:ext uri="{BB962C8B-B14F-4D97-AF65-F5344CB8AC3E}">
        <p14:creationId xmlns:p14="http://schemas.microsoft.com/office/powerpoint/2010/main" val="299562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손실 함수 문제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손실 함수로는 이제까지는 제곱 오차 함수</a:t>
            </a:r>
            <a:r>
              <a:rPr lang="en-US" altLang="ko-KR" dirty="0"/>
              <a:t>(Mean Squared Error: MSE)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노드의 활성화 함수로 </a:t>
            </a:r>
            <a:r>
              <a:rPr lang="ko-KR" altLang="en-US" dirty="0" err="1"/>
              <a:t>시그모이드</a:t>
            </a:r>
            <a:r>
              <a:rPr lang="en-US" altLang="ko-KR" dirty="0"/>
              <a:t>(sigmoid)</a:t>
            </a:r>
            <a:r>
              <a:rPr lang="ko-KR" altLang="en-US" dirty="0"/>
              <a:t>가 사용된다면 </a:t>
            </a:r>
            <a:r>
              <a:rPr lang="en-US" altLang="ko-KR" dirty="0"/>
              <a:t>MSE</a:t>
            </a:r>
            <a:r>
              <a:rPr lang="ko-KR" altLang="en-US" dirty="0"/>
              <a:t>는 저속 수렴 문제</a:t>
            </a:r>
            <a:r>
              <a:rPr lang="en-US" altLang="ko-KR" dirty="0"/>
              <a:t>(slow convergence)</a:t>
            </a:r>
            <a:r>
              <a:rPr lang="ko-KR" altLang="en-US" dirty="0"/>
              <a:t>에 부딪치게 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348880"/>
            <a:ext cx="2592288" cy="83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22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새로운 손실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출력층의</a:t>
            </a:r>
            <a:r>
              <a:rPr lang="ko-KR" altLang="en-US" dirty="0"/>
              <a:t> 노드에 </a:t>
            </a:r>
            <a:r>
              <a:rPr lang="ko-KR" altLang="en-US" dirty="0" err="1"/>
              <a:t>소프트맥스</a:t>
            </a:r>
            <a:r>
              <a:rPr lang="ko-KR" altLang="en-US" dirty="0"/>
              <a:t> 함수를 사용하고 손실 함수로 교차 엔트로피를 많이 사용한다</a:t>
            </a:r>
          </a:p>
          <a:p>
            <a:r>
              <a:rPr lang="ko-KR" altLang="en-US" dirty="0"/>
              <a:t>소프트 맥스 활성화 함수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0D1E70-CED1-8B03-E723-FE6D697B7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996952"/>
            <a:ext cx="7380312" cy="280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46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엔트로피 손실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교차 엔트로피는 </a:t>
            </a:r>
            <a:r>
              <a:rPr lang="en-US" altLang="ko-KR" dirty="0"/>
              <a:t>2</a:t>
            </a:r>
            <a:r>
              <a:rPr lang="ko-KR" altLang="en-US" dirty="0"/>
              <a:t>개의 확률분포 간의 거리를 측정한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교차 엔트로피는 </a:t>
            </a:r>
            <a:r>
              <a:rPr lang="en-US" altLang="ko-KR" dirty="0"/>
              <a:t>2</a:t>
            </a:r>
            <a:r>
              <a:rPr lang="ko-KR" altLang="en-US" dirty="0"/>
              <a:t>개의 확률 분포 </a:t>
            </a:r>
            <a:r>
              <a:rPr lang="en-US" altLang="ko-KR" dirty="0"/>
              <a:t>p, q</a:t>
            </a:r>
            <a:r>
              <a:rPr lang="ko-KR" altLang="en-US" dirty="0"/>
              <a:t>에 대해서 다음과 같이 정의된다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교차 엔트로피가 크면</a:t>
            </a:r>
            <a:r>
              <a:rPr lang="en-US" altLang="ko-KR" dirty="0"/>
              <a:t>, 2</a:t>
            </a:r>
            <a:r>
              <a:rPr lang="ko-KR" altLang="en-US" dirty="0"/>
              <a:t>개의 확률 분포가 많이 다른 것이다</a:t>
            </a:r>
            <a:r>
              <a:rPr lang="en-US" altLang="ko-KR" dirty="0"/>
              <a:t>. </a:t>
            </a:r>
            <a:r>
              <a:rPr lang="ko-KR" altLang="en-US" dirty="0"/>
              <a:t>교차 엔트로피가 작으면 </a:t>
            </a:r>
            <a:r>
              <a:rPr lang="en-US" altLang="ko-KR" dirty="0"/>
              <a:t>2</a:t>
            </a:r>
            <a:r>
              <a:rPr lang="ko-KR" altLang="en-US" dirty="0"/>
              <a:t>개의 확률 분포가 거의 일치한다고 볼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9" y="2505076"/>
            <a:ext cx="3672408" cy="8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43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엔트로피 손실 함수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28800"/>
            <a:ext cx="8153400" cy="2949675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4988075"/>
            <a:ext cx="4999834" cy="114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13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완벽하게 일치한다면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28800"/>
            <a:ext cx="8153400" cy="2949675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EFA52A9-1B23-9876-FC0F-EC22EC9AE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1700808"/>
            <a:ext cx="704850" cy="19907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29DA5C-2BEC-B00D-3E25-7B07D539E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4869160"/>
            <a:ext cx="5313362" cy="123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41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DNN </a:t>
            </a:r>
            <a:r>
              <a:rPr lang="ko-KR" altLang="en-US" dirty="0"/>
              <a:t>구조를 이해한다</a:t>
            </a:r>
            <a:r>
              <a:rPr lang="en-US" altLang="ko-KR" dirty="0"/>
              <a:t>. </a:t>
            </a:r>
          </a:p>
          <a:p>
            <a:pPr lvl="0" fontAlgn="base"/>
            <a:r>
              <a:rPr lang="ko-KR" altLang="en-US" dirty="0" err="1"/>
              <a:t>은닉층의</a:t>
            </a:r>
            <a:r>
              <a:rPr lang="ko-KR" altLang="en-US" dirty="0"/>
              <a:t> 역할을 이해한다</a:t>
            </a:r>
            <a:r>
              <a:rPr lang="en-US" altLang="ko-KR" dirty="0"/>
              <a:t>. </a:t>
            </a:r>
          </a:p>
          <a:p>
            <a:pPr lvl="0" fontAlgn="base"/>
            <a:r>
              <a:rPr lang="ko-KR" altLang="en-US" dirty="0"/>
              <a:t>새로 등장한 여러 가지 활성화 함수를 이해한다</a:t>
            </a:r>
            <a:r>
              <a:rPr lang="en-US" altLang="ko-KR" dirty="0"/>
              <a:t>. </a:t>
            </a:r>
          </a:p>
          <a:p>
            <a:pPr lvl="0" fontAlgn="base"/>
            <a:r>
              <a:rPr lang="ko-KR" altLang="en-US" dirty="0" err="1"/>
              <a:t>그래디언트</a:t>
            </a:r>
            <a:r>
              <a:rPr lang="ko-KR" altLang="en-US" dirty="0"/>
              <a:t> 소멸 문제를 이해한다</a:t>
            </a:r>
            <a:r>
              <a:rPr lang="en-US" altLang="ko-KR" dirty="0"/>
              <a:t>. </a:t>
            </a:r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251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교차 엔트로피의 계산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F8875D8-A4DD-B57F-0B0F-C7FBEC263E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3789040"/>
            <a:ext cx="8153400" cy="2306960"/>
          </a:xfrm>
        </p:spPr>
        <p:txBody>
          <a:bodyPr>
            <a:normAutofit/>
          </a:bodyPr>
          <a:lstStyle/>
          <a:p>
            <a:r>
              <a:rPr lang="ko-KR" altLang="en-US" dirty="0"/>
              <a:t>첫 번째 샘플에 대하여 교차 엔트로피를 계산해 보자</a:t>
            </a:r>
            <a:r>
              <a:rPr lang="en-US" altLang="ko-KR" dirty="0"/>
              <a:t>. - (log(0.1) * 0 + log(0.3) * 0 + log(0.6) * 1) = - (0+ 0 -0.51) = 0.51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번째 샘플의 교차 엔트로피는 </a:t>
            </a:r>
            <a:r>
              <a:rPr lang="en-US" altLang="ko-KR" dirty="0"/>
              <a:t>- (log(0.2) * 0 + log(0.6) * 1 + log(0.2) * 0) = - (0 -0.51 + 0) = 0.51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 샘플의 교차 엔트로피는 </a:t>
            </a:r>
            <a:r>
              <a:rPr lang="en-US" altLang="ko-KR" dirty="0"/>
              <a:t>- (log(0.3) * 1 + log(0.4) * 0 + log(0.3) * 0) = - (-1.2 + 0 + 0) = 1.20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3</a:t>
            </a:r>
            <a:r>
              <a:rPr lang="ko-KR" altLang="en-US" dirty="0"/>
              <a:t>개 샘플의 평균 교차 엔트로피 오류는 </a:t>
            </a:r>
            <a:r>
              <a:rPr lang="en-US" altLang="ko-KR" dirty="0"/>
              <a:t>(0.51 + 0.51 + 1.20) / 3 = 0.74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76A729-CDA4-7E74-DE9F-09F074D06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736280"/>
            <a:ext cx="5495329" cy="170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54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B95CF-6320-9B9C-2FC1-1B4D0641F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케라스에서</a:t>
            </a:r>
            <a:r>
              <a:rPr lang="ko-KR" altLang="en-US" dirty="0"/>
              <a:t> 손실함수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9D89C0-9EC1-1EF6-72D8-C4E4E82A6D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BinaryCrossentropy</a:t>
            </a:r>
            <a:endParaRPr lang="en-US" altLang="ko-KR" dirty="0"/>
          </a:p>
          <a:p>
            <a:pPr lvl="1"/>
            <a:r>
              <a:rPr lang="ko-KR" altLang="en-US" dirty="0"/>
              <a:t>이진 교차 엔트로피</a:t>
            </a:r>
            <a:r>
              <a:rPr lang="en-US" altLang="ko-KR" dirty="0"/>
              <a:t>(BCE: Binary Cross Entropy)</a:t>
            </a:r>
            <a:r>
              <a:rPr lang="ko-KR" altLang="en-US" dirty="0"/>
              <a:t>는 이진 분류 문제를 해결하는 데 사용되는 손실함수이다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분류해야 하는 부류가 두 </a:t>
            </a:r>
            <a:r>
              <a:rPr lang="ko-KR" altLang="en-US" dirty="0" err="1"/>
              <a:t>가지뿐일</a:t>
            </a:r>
            <a:r>
              <a:rPr lang="ko-KR" altLang="en-US" dirty="0"/>
              <a:t> 때 사용한다</a:t>
            </a:r>
            <a:r>
              <a:rPr lang="en-US" altLang="ko-KR" dirty="0"/>
              <a:t>. </a:t>
            </a:r>
            <a:r>
              <a:rPr lang="ko-KR" altLang="en-US" dirty="0"/>
              <a:t>예를 들어 이미지를 ‘강아지’</a:t>
            </a:r>
            <a:r>
              <a:rPr lang="en-US" altLang="ko-KR" dirty="0"/>
              <a:t>,‘</a:t>
            </a:r>
            <a:r>
              <a:rPr lang="ko-KR" altLang="en-US" dirty="0" err="1"/>
              <a:t>강아지아님’의</a:t>
            </a:r>
            <a:r>
              <a:rPr lang="ko-KR" altLang="en-US" dirty="0"/>
              <a:t> 두 부류로 분류할 때 </a:t>
            </a:r>
            <a:r>
              <a:rPr lang="en-US" altLang="ko-KR" dirty="0" err="1"/>
              <a:t>BinaryCrossentropy</a:t>
            </a:r>
            <a:r>
              <a:rPr lang="ko-KR" altLang="en-US" dirty="0"/>
              <a:t>를 사용한다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11CF37-8E26-636D-5278-9A6A13F3B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081908"/>
            <a:ext cx="5220072" cy="21661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6965D7-5193-C5ED-62FE-9289D4759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5371951"/>
            <a:ext cx="5063653" cy="76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47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B95CF-6320-9B9C-2FC1-1B4D0641F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케라스에서</a:t>
            </a:r>
            <a:r>
              <a:rPr lang="ko-KR" altLang="en-US" dirty="0"/>
              <a:t> 손실함수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9D89C0-9EC1-1EF6-72D8-C4E4E82A6D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CategoricalCrossentropy</a:t>
            </a:r>
            <a:endParaRPr lang="en-US" altLang="ko-KR" dirty="0"/>
          </a:p>
          <a:p>
            <a:pPr lvl="1"/>
            <a:r>
              <a:rPr lang="ko-KR" altLang="en-US" dirty="0"/>
              <a:t>우리가 분류해야 할 부류가 셋 이상이라면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다중 분류 문제라면</a:t>
            </a:r>
            <a:r>
              <a:rPr lang="en-US" altLang="ko-KR" dirty="0"/>
              <a:t>) </a:t>
            </a:r>
            <a:r>
              <a:rPr lang="en-US" altLang="ko-KR" dirty="0" err="1"/>
              <a:t>CategoricalCrossentropy</a:t>
            </a:r>
            <a:r>
              <a:rPr lang="ko-KR" altLang="en-US" dirty="0"/>
              <a:t>을 사용한다</a:t>
            </a:r>
            <a:r>
              <a:rPr lang="en-US" altLang="ko-KR" dirty="0"/>
              <a:t>. </a:t>
            </a:r>
            <a:r>
              <a:rPr lang="ko-KR" altLang="en-US" dirty="0"/>
              <a:t>정답 레이블은 원</a:t>
            </a:r>
            <a:r>
              <a:rPr lang="en-US" altLang="ko-KR" dirty="0"/>
              <a:t>-</a:t>
            </a:r>
            <a:r>
              <a:rPr lang="ko-KR" altLang="en-US" dirty="0"/>
              <a:t>핫 인코딩으로 제공한다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243431-2785-32D6-2C24-F39B65087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60" y="2708920"/>
            <a:ext cx="6156176" cy="21701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10C193-7E38-9F01-CE1E-C34901C72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4989748"/>
            <a:ext cx="5949006" cy="148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56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B95CF-6320-9B9C-2FC1-1B4D0641F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케라스에서</a:t>
            </a:r>
            <a:r>
              <a:rPr lang="ko-KR" altLang="en-US" dirty="0"/>
              <a:t> 손실함수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9D89C0-9EC1-1EF6-72D8-C4E4E82A6D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SparseCategoricalCrossentropy</a:t>
            </a:r>
            <a:endParaRPr lang="en-US" altLang="ko-KR" dirty="0"/>
          </a:p>
          <a:p>
            <a:pPr lvl="1"/>
            <a:r>
              <a:rPr lang="ko-KR" altLang="en-US" dirty="0"/>
              <a:t>정답 레이블이 원</a:t>
            </a:r>
            <a:r>
              <a:rPr lang="en-US" altLang="ko-KR" dirty="0"/>
              <a:t>-</a:t>
            </a:r>
            <a:r>
              <a:rPr lang="ko-KR" altLang="en-US" dirty="0"/>
              <a:t>핫 인코딩이 아니고 정수로 주어지면 </a:t>
            </a:r>
            <a:r>
              <a:rPr lang="en-US" altLang="ko-KR" dirty="0" err="1"/>
              <a:t>SparseCategoricalCrossentropy</a:t>
            </a:r>
            <a:r>
              <a:rPr lang="ko-KR" altLang="en-US" dirty="0"/>
              <a:t>를 사용해야 한다</a:t>
            </a:r>
            <a:r>
              <a:rPr lang="en-US" altLang="ko-KR" dirty="0"/>
              <a:t>. </a:t>
            </a:r>
            <a:r>
              <a:rPr lang="ko-KR" altLang="en-US" dirty="0"/>
              <a:t>예를 들어서 정답 레이블이 </a:t>
            </a:r>
            <a:r>
              <a:rPr lang="en-US" altLang="ko-KR" dirty="0"/>
              <a:t>0(</a:t>
            </a:r>
            <a:r>
              <a:rPr lang="ko-KR" altLang="en-US" dirty="0"/>
              <a:t>강아지</a:t>
            </a:r>
            <a:r>
              <a:rPr lang="en-US" altLang="ko-KR" dirty="0"/>
              <a:t>), 1(</a:t>
            </a:r>
            <a:r>
              <a:rPr lang="ko-KR" altLang="en-US" dirty="0"/>
              <a:t>고양이</a:t>
            </a:r>
            <a:r>
              <a:rPr lang="en-US" altLang="ko-KR" dirty="0"/>
              <a:t>), 2(</a:t>
            </a:r>
            <a:r>
              <a:rPr lang="ko-KR" altLang="en-US" dirty="0"/>
              <a:t>호랑이</a:t>
            </a:r>
            <a:r>
              <a:rPr lang="en-US" altLang="ko-KR" dirty="0"/>
              <a:t>)</a:t>
            </a:r>
            <a:r>
              <a:rPr lang="ko-KR" altLang="en-US" dirty="0"/>
              <a:t>로 주어지면 </a:t>
            </a:r>
            <a:r>
              <a:rPr lang="en-US" altLang="ko-KR" dirty="0" err="1"/>
              <a:t>SparseCategoricalCrossentropy</a:t>
            </a:r>
            <a:r>
              <a:rPr lang="ko-KR" altLang="en-US" dirty="0"/>
              <a:t>를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F98FCD-8C3C-93C4-DF9B-E0E29CC96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429000"/>
            <a:ext cx="6605897" cy="21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14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B95CF-6320-9B9C-2FC1-1B4D0641F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케라스에서</a:t>
            </a:r>
            <a:r>
              <a:rPr lang="ko-KR" altLang="en-US" dirty="0"/>
              <a:t> 손실함수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9D89C0-9EC1-1EF6-72D8-C4E4E82A6D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MeanSquaredError</a:t>
            </a:r>
            <a:endParaRPr lang="en-US" altLang="ko-KR" dirty="0"/>
          </a:p>
          <a:p>
            <a:pPr lvl="1"/>
            <a:r>
              <a:rPr lang="ko-KR" altLang="en-US" dirty="0"/>
              <a:t>회귀 문제에서는 </a:t>
            </a:r>
            <a:r>
              <a:rPr lang="ko-KR" altLang="en-US" dirty="0" err="1"/>
              <a:t>예측값과</a:t>
            </a:r>
            <a:r>
              <a:rPr lang="ko-KR" altLang="en-US" dirty="0"/>
              <a:t> </a:t>
            </a:r>
            <a:r>
              <a:rPr lang="ko-KR" altLang="en-US" dirty="0" err="1"/>
              <a:t>실제값의</a:t>
            </a:r>
            <a:r>
              <a:rPr lang="ko-KR" altLang="en-US" dirty="0"/>
              <a:t> 차이를 계산해야 한다</a:t>
            </a:r>
            <a:r>
              <a:rPr lang="en-US" altLang="ko-KR" dirty="0"/>
              <a:t>. </a:t>
            </a:r>
            <a:r>
              <a:rPr lang="en-US" altLang="ko-KR" dirty="0" err="1"/>
              <a:t>MeanSquaredError</a:t>
            </a:r>
            <a:r>
              <a:rPr lang="en-US" altLang="ko-KR" dirty="0"/>
              <a:t> </a:t>
            </a:r>
            <a:r>
              <a:rPr lang="ko-KR" altLang="en-US" dirty="0"/>
              <a:t>클래스는 예측과 </a:t>
            </a:r>
            <a:r>
              <a:rPr lang="ko-KR" altLang="en-US" dirty="0" err="1"/>
              <a:t>실제값</a:t>
            </a:r>
            <a:r>
              <a:rPr lang="ko-KR" altLang="en-US" dirty="0"/>
              <a:t> 사이의 평균 제곱 오차를 계산하는 데 사용할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421AB3-B1C4-9921-7B0C-A55D06D54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924944"/>
            <a:ext cx="4608512" cy="15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69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가중치 초기화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출력층에서</a:t>
            </a:r>
            <a:r>
              <a:rPr lang="ko-KR" altLang="en-US" dirty="0"/>
              <a:t> 계산된 오차는 가중치의 값에 비례하여서 </a:t>
            </a:r>
            <a:r>
              <a:rPr lang="ko-KR" altLang="en-US" dirty="0" err="1"/>
              <a:t>역전파된다</a:t>
            </a:r>
            <a:r>
              <a:rPr lang="en-US" altLang="ko-KR" dirty="0"/>
              <a:t>(</a:t>
            </a:r>
            <a:r>
              <a:rPr lang="ko-KR" altLang="en-US" dirty="0"/>
              <a:t>가중치가 곱해져서 </a:t>
            </a:r>
            <a:r>
              <a:rPr lang="ko-KR" altLang="en-US" dirty="0" err="1"/>
              <a:t>역전파된다</a:t>
            </a:r>
            <a:r>
              <a:rPr lang="en-US" altLang="ko-KR" dirty="0"/>
              <a:t>).</a:t>
            </a:r>
          </a:p>
          <a:p>
            <a:r>
              <a:rPr lang="ko-KR" altLang="en-US" dirty="0"/>
              <a:t>따라서 모든 가중치가 </a:t>
            </a:r>
            <a:r>
              <a:rPr lang="en-US" altLang="ko-KR" dirty="0"/>
              <a:t>0</a:t>
            </a:r>
            <a:r>
              <a:rPr lang="ko-KR" altLang="en-US" dirty="0"/>
              <a:t>이면 오차 </a:t>
            </a:r>
            <a:r>
              <a:rPr lang="ko-KR" altLang="en-US" dirty="0" err="1"/>
              <a:t>역전파가</a:t>
            </a:r>
            <a:r>
              <a:rPr lang="ko-KR" altLang="en-US" dirty="0"/>
              <a:t> 제대로 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326CAC-6AFE-CB64-C386-2A4659087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944430"/>
            <a:ext cx="6732240" cy="231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78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가중치 초기화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Xavier</a:t>
            </a:r>
            <a:r>
              <a:rPr lang="ko-KR" altLang="en-US" dirty="0"/>
              <a:t>은 다음과 같은 분산을 가지는 정규 분포</a:t>
            </a:r>
            <a:r>
              <a:rPr lang="en-US" altLang="ko-KR" dirty="0"/>
              <a:t>(</a:t>
            </a:r>
            <a:r>
              <a:rPr lang="ko-KR" altLang="en-US" dirty="0" err="1"/>
              <a:t>가우시안</a:t>
            </a:r>
            <a:r>
              <a:rPr lang="ko-KR" altLang="en-US" dirty="0"/>
              <a:t> 분포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ko-KR" altLang="en-US" dirty="0" err="1"/>
              <a:t>난수를</a:t>
            </a:r>
            <a:r>
              <a:rPr lang="ko-KR" altLang="en-US" dirty="0"/>
              <a:t> 추출하는 것을 제안하였다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448" y="2492897"/>
            <a:ext cx="2151512" cy="1052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149080"/>
            <a:ext cx="3059594" cy="15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88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가중치 초기화 실험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https://www.deeplearning.ai/ai-notes/initialization/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2060848"/>
            <a:ext cx="7884368" cy="459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09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미니 배치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확률적 경사 </a:t>
            </a:r>
            <a:r>
              <a:rPr lang="ko-KR" altLang="en-US" dirty="0" err="1"/>
              <a:t>하강법</a:t>
            </a:r>
            <a:r>
              <a:rPr lang="en-US" altLang="ko-KR" dirty="0"/>
              <a:t>(Stochastic Gradient Descent: SGD) : </a:t>
            </a:r>
            <a:r>
              <a:rPr lang="ko-KR" altLang="en-US" dirty="0"/>
              <a:t>하나의 샘플이 주어지면 오차를 계산하여서 바로 가중치를 변경하는 방법이다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배치 학습</a:t>
            </a:r>
            <a:r>
              <a:rPr lang="en-US" altLang="ko-KR" dirty="0"/>
              <a:t>(batch learning): </a:t>
            </a:r>
            <a:r>
              <a:rPr lang="ko-KR" altLang="en-US" dirty="0"/>
              <a:t>모든 샘플을 모두 보여준 후에 개별 샘플의 </a:t>
            </a:r>
            <a:r>
              <a:rPr lang="ko-KR" altLang="en-US" dirty="0" err="1"/>
              <a:t>그래디언트를</a:t>
            </a:r>
            <a:r>
              <a:rPr lang="ko-KR" altLang="en-US" dirty="0"/>
              <a:t> 전부 더해서 이것을 바탕으로 모델의 가중치를 변경하는 방법이다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771365"/>
            <a:ext cx="7417812" cy="231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78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미니 배치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온라인 학습과 배치 학습의 중간에 있는 방법이 미니 배치</a:t>
            </a:r>
            <a:r>
              <a:rPr lang="en-US" altLang="ko-KR" dirty="0"/>
              <a:t>(mini </a:t>
            </a:r>
            <a:r>
              <a:rPr lang="en-US" altLang="ko-KR" dirty="0" err="1"/>
              <a:t>barch</a:t>
            </a:r>
            <a:r>
              <a:rPr lang="en-US" altLang="ko-KR" dirty="0"/>
              <a:t>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pPr fontAlgn="base"/>
            <a:r>
              <a:rPr lang="ko-KR" altLang="en-US" dirty="0"/>
              <a:t>이 방법에서는 훈련 데이터를 작은 배치들로 분리시켜서 하나의 배치가 끝날 때마다 학습을 수행하는 방법이다</a:t>
            </a:r>
            <a:r>
              <a:rPr lang="en-US" altLang="ko-KR" dirty="0"/>
              <a:t>. </a:t>
            </a:r>
          </a:p>
          <a:p>
            <a:pPr fontAlgn="base"/>
            <a:endParaRPr lang="ko-KR" altLang="en-US" dirty="0"/>
          </a:p>
          <a:p>
            <a:pPr fontAlgn="base"/>
            <a:r>
              <a:rPr lang="ko-KR" altLang="en-US" dirty="0"/>
              <a:t>	</a:t>
            </a:r>
            <a:r>
              <a:rPr lang="en-US" altLang="ko-KR" dirty="0"/>
              <a:t>1 &lt; size(</a:t>
            </a:r>
            <a:r>
              <a:rPr lang="ko-KR" altLang="en-US" dirty="0"/>
              <a:t>매니 배치</a:t>
            </a:r>
            <a:r>
              <a:rPr lang="en-US" altLang="ko-KR" dirty="0"/>
              <a:t>) &lt; size(</a:t>
            </a:r>
            <a:r>
              <a:rPr lang="ko-KR" altLang="en-US" dirty="0"/>
              <a:t>훈련 데이터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293096"/>
            <a:ext cx="7386381" cy="211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63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DNN</a:t>
            </a:r>
            <a:r>
              <a:rPr lang="ko-KR" altLang="en-US" dirty="0"/>
              <a:t>은 앞장에서 학습한 </a:t>
            </a:r>
            <a:r>
              <a:rPr lang="en-US" altLang="ko-KR" dirty="0"/>
              <a:t>MLP(</a:t>
            </a:r>
            <a:r>
              <a:rPr lang="ko-KR" altLang="en-US" dirty="0"/>
              <a:t>다층 </a:t>
            </a:r>
            <a:r>
              <a:rPr lang="ko-KR" altLang="en-US" dirty="0" err="1"/>
              <a:t>퍼셉트론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ko-KR" altLang="en-US" dirty="0" err="1"/>
              <a:t>은닉층의</a:t>
            </a:r>
            <a:r>
              <a:rPr lang="ko-KR" altLang="en-US" dirty="0"/>
              <a:t> 개수를 증가시킨 것이다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"</a:t>
            </a:r>
            <a:r>
              <a:rPr lang="ko-KR" altLang="en-US" dirty="0"/>
              <a:t>딥</a:t>
            </a:r>
            <a:r>
              <a:rPr lang="en-US" altLang="ko-KR" dirty="0"/>
              <a:t>(deep)"</a:t>
            </a:r>
            <a:r>
              <a:rPr lang="ko-KR" altLang="en-US" dirty="0"/>
              <a:t>이라는 용어가 </a:t>
            </a:r>
            <a:r>
              <a:rPr lang="ko-KR" altLang="en-US" dirty="0" err="1"/>
              <a:t>은닉층이</a:t>
            </a:r>
            <a:r>
              <a:rPr lang="ko-KR" altLang="en-US" dirty="0"/>
              <a:t> 깊다는 것을 의미한다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최근에 </a:t>
            </a:r>
            <a:r>
              <a:rPr lang="ko-KR" altLang="en-US" dirty="0" err="1"/>
              <a:t>딥러닝은</a:t>
            </a:r>
            <a:r>
              <a:rPr lang="ko-KR" altLang="en-US" dirty="0"/>
              <a:t> 컴퓨터 시각</a:t>
            </a:r>
            <a:r>
              <a:rPr lang="en-US" altLang="ko-KR" dirty="0"/>
              <a:t>, </a:t>
            </a:r>
            <a:r>
              <a:rPr lang="ko-KR" altLang="en-US" dirty="0"/>
              <a:t>음성 인식</a:t>
            </a:r>
            <a:r>
              <a:rPr lang="en-US" altLang="ko-KR" dirty="0"/>
              <a:t>, </a:t>
            </a:r>
            <a:r>
              <a:rPr lang="ko-KR" altLang="en-US" dirty="0"/>
              <a:t>자연어 처리</a:t>
            </a:r>
            <a:r>
              <a:rPr lang="en-US" altLang="ko-KR" dirty="0"/>
              <a:t>, </a:t>
            </a:r>
            <a:r>
              <a:rPr lang="ko-KR" altLang="en-US" dirty="0"/>
              <a:t>소셜 네트워크 </a:t>
            </a:r>
            <a:r>
              <a:rPr lang="ko-KR" altLang="en-US" dirty="0" err="1"/>
              <a:t>필터링</a:t>
            </a:r>
            <a:r>
              <a:rPr lang="en-US" altLang="ko-KR" dirty="0"/>
              <a:t>, </a:t>
            </a:r>
            <a:r>
              <a:rPr lang="ko-KR" altLang="en-US" dirty="0"/>
              <a:t>기계 번역 등에 적용되어서 인간 전문가에 필적하는 결과를 얻고 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861048"/>
            <a:ext cx="7596336" cy="277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35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정규화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입력값은</a:t>
            </a:r>
            <a:r>
              <a:rPr lang="ko-KR" altLang="en-US" dirty="0"/>
              <a:t> </a:t>
            </a:r>
            <a:r>
              <a:rPr lang="en-US" altLang="ko-KR" dirty="0"/>
              <a:t>[0, 1] </a:t>
            </a:r>
            <a:r>
              <a:rPr lang="ko-KR" altLang="en-US" dirty="0"/>
              <a:t>사이의 값이어야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708920"/>
            <a:ext cx="7929403" cy="30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21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정규화 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2446982"/>
            <a:ext cx="8153400" cy="2802236"/>
          </a:xfrm>
        </p:spPr>
      </p:pic>
    </p:spTree>
    <p:extLst>
      <p:ext uri="{BB962C8B-B14F-4D97-AF65-F5344CB8AC3E}">
        <p14:creationId xmlns:p14="http://schemas.microsoft.com/office/powerpoint/2010/main" val="3362948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엔코딩</a:t>
            </a:r>
            <a:r>
              <a:rPr lang="ko-KR" altLang="en-US" dirty="0"/>
              <a:t> 방법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A807C0D-D7AF-EFE5-C4B8-31AA4916634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79062" y="2060848"/>
            <a:ext cx="8153400" cy="3001294"/>
          </a:xfrm>
        </p:spPr>
      </p:pic>
    </p:spTree>
    <p:extLst>
      <p:ext uri="{BB962C8B-B14F-4D97-AF65-F5344CB8AC3E}">
        <p14:creationId xmlns:p14="http://schemas.microsoft.com/office/powerpoint/2010/main" val="1080934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엔코딩</a:t>
            </a:r>
            <a:r>
              <a:rPr lang="ko-KR" altLang="en-US" dirty="0"/>
              <a:t> 방법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12648" y="1569154"/>
            <a:ext cx="8191302" cy="1499806"/>
          </a:xfrm>
          <a:prstGeom prst="rect">
            <a:avLst/>
          </a:prstGeom>
          <a:solidFill>
            <a:srgbClr val="E1ECC1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it-IT" altLang="ko-KR" sz="1600" kern="0" dirty="0">
                <a:latin typeface="Trebuchet MS" pitchFamily="34" charset="0"/>
              </a:rPr>
              <a:t>[0] 30  male    3800  SUV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it-IT" altLang="ko-KR" sz="1600" kern="0" dirty="0">
                <a:latin typeface="Trebuchet MS" pitchFamily="34" charset="0"/>
              </a:rPr>
              <a:t>[1] 36  female  4200  SEDAN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it-IT" altLang="ko-KR" sz="1600" kern="0" dirty="0">
                <a:latin typeface="Trebuchet MS" pitchFamily="34" charset="0"/>
              </a:rPr>
              <a:t>[2] 52  male    4000  SUV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it-IT" altLang="ko-KR" sz="1600" kern="0" dirty="0">
                <a:latin typeface="Trebuchet MS" pitchFamily="34" charset="0"/>
              </a:rPr>
              <a:t>[3] 42  female  4400  SEDAN</a:t>
            </a:r>
            <a:endParaRPr lang="en-US" altLang="ko-KR" sz="1600" kern="0" dirty="0">
              <a:latin typeface="Trebuchet MS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93964" y="3645024"/>
            <a:ext cx="8191302" cy="1499806"/>
          </a:xfrm>
          <a:prstGeom prst="rect">
            <a:avLst/>
          </a:prstGeom>
          <a:solidFill>
            <a:srgbClr val="E1ECC1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it-IT" altLang="ko-KR" sz="1600" kern="0" dirty="0">
                <a:latin typeface="Trebuchet MS" pitchFamily="34" charset="0"/>
              </a:rPr>
              <a:t>[0] -1.23  -1.0  -1.34  (1.0  0.0)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it-IT" altLang="ko-KR" sz="1600" kern="0" dirty="0">
                <a:latin typeface="Trebuchet MS" pitchFamily="34" charset="0"/>
              </a:rPr>
              <a:t>[1] -0.49   1.0   0.45  (0.0  1.0)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it-IT" altLang="ko-KR" sz="1600" kern="0" dirty="0">
                <a:latin typeface="Trebuchet MS" pitchFamily="34" charset="0"/>
              </a:rPr>
              <a:t>[2]  1.48  -1.0  -0.45  (1.0  0.0)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it-IT" altLang="ko-KR" sz="1600" kern="0" dirty="0">
                <a:latin typeface="Trebuchet MS" pitchFamily="34" charset="0"/>
              </a:rPr>
              <a:t>[3]  0.25   1.0   1.34  (0.0  1.0)</a:t>
            </a:r>
            <a:endParaRPr lang="en-US" altLang="ko-KR" sz="1600" kern="0" dirty="0">
              <a:latin typeface="Trebuchet MS" pitchFamily="34" charset="0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3491880" y="3068960"/>
            <a:ext cx="1368152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84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학습률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3068960"/>
            <a:ext cx="8153400" cy="268675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AB5065-9469-973D-BB8A-1796937A7EEF}"/>
              </a:ext>
            </a:extLst>
          </p:cNvPr>
          <p:cNvSpPr txBox="1"/>
          <p:nvPr/>
        </p:nvSpPr>
        <p:spPr>
          <a:xfrm>
            <a:off x="683568" y="1788067"/>
            <a:ext cx="77768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학습률이란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한 번에 가중치를 얼마나 변경할 것인가를 나타낸다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학습률이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너무 크게 설정되면 오버슈팅이 일어난다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238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모멘텀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모멘텀</a:t>
            </a:r>
            <a:r>
              <a:rPr lang="en-US" altLang="ko-KR" dirty="0"/>
              <a:t>(momentum)</a:t>
            </a:r>
            <a:r>
              <a:rPr lang="ko-KR" altLang="en-US" dirty="0"/>
              <a:t>은 학습 속도를 가속시킬 목적으로 사용한다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74251"/>
            <a:ext cx="3604072" cy="28805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5517232"/>
            <a:ext cx="5823744" cy="73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10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과잉 적합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3CD85CE-A8FF-A56C-556F-F1B72723485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과잉 적합</a:t>
            </a:r>
            <a:r>
              <a:rPr lang="en-US" altLang="ko-KR" dirty="0"/>
              <a:t>(over fitting)</a:t>
            </a:r>
            <a:r>
              <a:rPr lang="ko-KR" altLang="en-US" dirty="0"/>
              <a:t>은 지나치게 학습 데이터에 특화돼 실제 적용 시 좋지 못한 결과가 나오는 것을 말한다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90205B-E72E-7EBC-C864-34A6375A2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420888"/>
            <a:ext cx="5807372" cy="27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36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DA77B5-66BD-F258-B33A-338EC9297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과잉적합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5F9B3-615F-8F3D-BDA0-4DE7468FBC5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과잉 적합은 어떻게 알 수 있을까</a:t>
            </a:r>
            <a:r>
              <a:rPr lang="en-US" altLang="ko-KR" dirty="0"/>
              <a:t>? </a:t>
            </a:r>
            <a:r>
              <a:rPr lang="ko-KR" altLang="en-US" dirty="0"/>
              <a:t>검증 데이터셋으로 알 수 있다</a:t>
            </a:r>
            <a:r>
              <a:rPr lang="en-US" altLang="ko-KR" dirty="0"/>
              <a:t>. </a:t>
            </a:r>
            <a:r>
              <a:rPr lang="ko-KR" altLang="en-US" dirty="0"/>
              <a:t>신경망을 훈련하면서 신경망이 보지 못한 검증 데이터셋으로 검증해 보는 것이다</a:t>
            </a:r>
            <a:r>
              <a:rPr lang="en-US" altLang="ko-KR" dirty="0"/>
              <a:t>. </a:t>
            </a:r>
            <a:r>
              <a:rPr lang="ko-KR" altLang="en-US" dirty="0"/>
              <a:t>훈련이 계속되어도 검증 데이터의 </a:t>
            </a:r>
            <a:r>
              <a:rPr lang="ko-KR" altLang="en-US" dirty="0" err="1"/>
              <a:t>손실값이</a:t>
            </a:r>
            <a:r>
              <a:rPr lang="ko-KR" altLang="en-US" dirty="0"/>
              <a:t> 감소하지 않는다면 과잉 적합이 발생한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5963AE-49D5-F8C6-973C-A1BA30879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924944"/>
            <a:ext cx="5941293" cy="270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99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2EE99-0E54-A1E2-FBAF-4AB13400A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과잉 적합 처리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9417D7-6BB4-B1FE-55B1-5E296B2587C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조기 종료</a:t>
            </a:r>
            <a:r>
              <a:rPr lang="en-US" altLang="ko-KR" dirty="0"/>
              <a:t>: </a:t>
            </a:r>
            <a:r>
              <a:rPr lang="ko-KR" altLang="en-US" dirty="0"/>
              <a:t>검증 손실이 증가하면 훈련을 조기에 종료한다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가중치 규제 방법</a:t>
            </a:r>
            <a:r>
              <a:rPr lang="en-US" altLang="ko-KR" dirty="0"/>
              <a:t>: </a:t>
            </a:r>
            <a:r>
              <a:rPr lang="ko-KR" altLang="en-US" dirty="0"/>
              <a:t>가중치의 절대값을 제한한다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 증강 방법</a:t>
            </a:r>
            <a:r>
              <a:rPr lang="en-US" altLang="ko-KR" dirty="0"/>
              <a:t>: </a:t>
            </a:r>
            <a:r>
              <a:rPr lang="ko-KR" altLang="en-US" dirty="0"/>
              <a:t>데이터를 많이 만든다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드롭 아웃 방법</a:t>
            </a:r>
            <a:r>
              <a:rPr lang="en-US" altLang="ko-KR" dirty="0"/>
              <a:t>: </a:t>
            </a:r>
            <a:r>
              <a:rPr lang="ko-KR" altLang="en-US" dirty="0"/>
              <a:t>몇 개의 뉴런을 쉬게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D76398-3548-6072-216B-AEFD2CB79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236777"/>
            <a:ext cx="4392488" cy="324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927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273F9-AA36-0510-8B21-C43571BDE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조기 종료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1FD065-A018-4ECB-1447-9116E19A286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검증 손실이 더 이상 감소하지 않는 것처럼 보일 때마다 훈련을 중단할 수 있다</a:t>
            </a:r>
            <a:r>
              <a:rPr lang="en-US" altLang="ko-KR" dirty="0"/>
              <a:t>. </a:t>
            </a:r>
            <a:r>
              <a:rPr lang="ko-KR" altLang="en-US" dirty="0"/>
              <a:t>이런 식으로 훈련을 중단하는 것을 조기 종료</a:t>
            </a:r>
            <a:r>
              <a:rPr lang="en-US" altLang="ko-KR" dirty="0"/>
              <a:t>(Early Stopping)</a:t>
            </a:r>
            <a:r>
              <a:rPr lang="ko-KR" altLang="en-US" dirty="0"/>
              <a:t>라고 한다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3C7DFD-C591-BFE6-CD63-9DA2FC6B0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5" y="2705100"/>
            <a:ext cx="5185220" cy="324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94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딥러닝은</a:t>
            </a:r>
            <a:r>
              <a:rPr lang="ko-KR" altLang="en-US" dirty="0"/>
              <a:t> </a:t>
            </a:r>
            <a:r>
              <a:rPr lang="en-US" altLang="ko-KR" dirty="0"/>
              <a:t>MLP</a:t>
            </a:r>
            <a:r>
              <a:rPr lang="ko-KR" altLang="en-US" dirty="0"/>
              <a:t>의 여러 가지 문제점을 효과적으로 해결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그래디언트</a:t>
            </a:r>
            <a:r>
              <a:rPr lang="ko-KR" altLang="en-US" dirty="0"/>
              <a:t> 소멸</a:t>
            </a:r>
            <a:r>
              <a:rPr lang="en-US" altLang="ko-KR" dirty="0"/>
              <a:t>(gradient vanishing) </a:t>
            </a:r>
            <a:r>
              <a:rPr lang="ko-KR" altLang="en-US" dirty="0"/>
              <a:t>문제</a:t>
            </a:r>
            <a:r>
              <a:rPr lang="en-US" altLang="ko-KR" dirty="0"/>
              <a:t>: </a:t>
            </a:r>
            <a:r>
              <a:rPr lang="ko-KR" altLang="en-US" dirty="0" err="1"/>
              <a:t>은닉층이</a:t>
            </a:r>
            <a:r>
              <a:rPr lang="ko-KR" altLang="en-US" dirty="0"/>
              <a:t> 많아지면 </a:t>
            </a:r>
            <a:r>
              <a:rPr lang="ko-KR" altLang="en-US" dirty="0" err="1"/>
              <a:t>출력층에서</a:t>
            </a:r>
            <a:r>
              <a:rPr lang="ko-KR" altLang="en-US" dirty="0"/>
              <a:t> 계산된 </a:t>
            </a:r>
            <a:r>
              <a:rPr lang="ko-KR" altLang="en-US" dirty="0" err="1"/>
              <a:t>그래디언트가</a:t>
            </a:r>
            <a:r>
              <a:rPr lang="ko-KR" altLang="en-US" dirty="0"/>
              <a:t> 역전파되다가 값이 점점 작아져서 없어진다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과잉 적합</a:t>
            </a:r>
            <a:r>
              <a:rPr lang="en-US" altLang="ko-KR" dirty="0"/>
              <a:t>(over fitting): </a:t>
            </a:r>
            <a:r>
              <a:rPr lang="ko-KR" altLang="en-US" dirty="0"/>
              <a:t>과잉 적합이란 훈련 데이터는 잘 분류하지만</a:t>
            </a:r>
            <a:r>
              <a:rPr lang="en-US" altLang="ko-KR" dirty="0"/>
              <a:t>, </a:t>
            </a:r>
            <a:r>
              <a:rPr lang="ko-KR" altLang="en-US" dirty="0"/>
              <a:t>새로운 데이터가 들어오면 분류가 잘되지 않는 현상이다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 은닉층이 많아지면 계산 시간이 과다해지는 문제점이 있었다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9559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10866-F210-2083-EBC7-2AB1B4F61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가중치 규제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E5EC64-E010-2A2A-AF5D-84DC24CC022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연구자들은 복잡한 신경망 모델에서 가중치의 값이 너무 크면</a:t>
            </a:r>
            <a:r>
              <a:rPr lang="en-US" altLang="ko-KR" dirty="0"/>
              <a:t>, </a:t>
            </a:r>
            <a:r>
              <a:rPr lang="ko-KR" altLang="en-US" dirty="0"/>
              <a:t>판단 경계선이 복잡해지고 과잉 적합이 일어난다는 사실을 발견하였다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 과잉 적합을 완화시키는 방법은 가중치가 작은 값을 가지도록 신경망의 복잡도에 제약을 가하는 것이다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C0DA5D-3F06-7CEB-CA68-70D4C3F39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60" y="3212976"/>
            <a:ext cx="7092280" cy="238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74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증강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88672" y="1556792"/>
            <a:ext cx="8153400" cy="4495800"/>
          </a:xfrm>
        </p:spPr>
        <p:txBody>
          <a:bodyPr/>
          <a:lstStyle/>
          <a:p>
            <a:r>
              <a:rPr lang="ko-KR" altLang="en-US" dirty="0"/>
              <a:t>소량의 훈련 데이터에서 많은 훈련 데이터를 뽑아내는 방법이다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44BE14-FF6E-DD6C-4365-B9F1DF236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348880"/>
            <a:ext cx="7073705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40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드롭아웃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드롭 아웃은 몇 개의 노드들을 학습 과정에서 </a:t>
            </a:r>
            <a:r>
              <a:rPr lang="ko-KR" altLang="en-US" dirty="0" err="1"/>
              <a:t>랜덤하게</a:t>
            </a:r>
            <a:r>
              <a:rPr lang="ko-KR" altLang="en-US" dirty="0"/>
              <a:t> 제외하는 것이다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996952"/>
            <a:ext cx="6156176" cy="265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20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D9086-C51C-EAE2-354A-6CD52977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드롭 아웃의</a:t>
            </a:r>
            <a:r>
              <a:rPr lang="en-US" altLang="ko-KR" dirty="0"/>
              <a:t> </a:t>
            </a:r>
            <a:r>
              <a:rPr lang="ko-KR" altLang="en-US" dirty="0"/>
              <a:t>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4E7C5D-361D-0136-8B34-C73B10A493D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랜덤하게 노드들을 쉬게 해서 학습을 시키면 동일한 특징을 검출하는 전문가가 많이 생기게 되는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9EB13B-A533-752C-B527-FB5526559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467092"/>
            <a:ext cx="5269493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295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앙상블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601" y="1600200"/>
            <a:ext cx="5977748" cy="4495800"/>
          </a:xfrm>
        </p:spPr>
      </p:pic>
    </p:spTree>
    <p:extLst>
      <p:ext uri="{BB962C8B-B14F-4D97-AF65-F5344CB8AC3E}">
        <p14:creationId xmlns:p14="http://schemas.microsoft.com/office/powerpoint/2010/main" val="29063795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Lab: </a:t>
            </a:r>
            <a:r>
              <a:rPr lang="ko-KR" altLang="en-US" dirty="0"/>
              <a:t>배치 크기</a:t>
            </a:r>
            <a:r>
              <a:rPr lang="en-US" altLang="ko-KR" dirty="0"/>
              <a:t>, </a:t>
            </a:r>
            <a:r>
              <a:rPr lang="ko-KR" altLang="en-US" dirty="0" err="1"/>
              <a:t>학습률</a:t>
            </a:r>
            <a:r>
              <a:rPr lang="en-US" altLang="ko-KR" dirty="0"/>
              <a:t>, </a:t>
            </a:r>
            <a:r>
              <a:rPr lang="ko-KR" altLang="en-US" dirty="0" err="1"/>
              <a:t>규제항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02" y="1600200"/>
            <a:ext cx="7726746" cy="4495800"/>
          </a:xfrm>
        </p:spPr>
      </p:pic>
    </p:spTree>
    <p:extLst>
      <p:ext uri="{BB962C8B-B14F-4D97-AF65-F5344CB8AC3E}">
        <p14:creationId xmlns:p14="http://schemas.microsoft.com/office/powerpoint/2010/main" val="749601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Keras</a:t>
            </a:r>
            <a:r>
              <a:rPr lang="ko-KR" altLang="en-US" dirty="0"/>
              <a:t>를 이용한 </a:t>
            </a:r>
            <a:r>
              <a:rPr lang="en-US" altLang="ko-KR" dirty="0"/>
              <a:t>MNIST </a:t>
            </a:r>
            <a:r>
              <a:rPr lang="ko-KR" altLang="en-US" dirty="0"/>
              <a:t>숫자 인식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2785B36-D201-0548-0236-5540EC7713F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신경망 라이브러리인 </a:t>
            </a:r>
            <a:r>
              <a:rPr lang="ko-KR" altLang="en-US" dirty="0" err="1"/>
              <a:t>텐서플로우와</a:t>
            </a:r>
            <a:r>
              <a:rPr lang="ko-KR" altLang="en-US" dirty="0"/>
              <a:t> </a:t>
            </a:r>
            <a:r>
              <a:rPr lang="ko-KR" altLang="en-US" dirty="0" err="1"/>
              <a:t>케라스를</a:t>
            </a:r>
            <a:r>
              <a:rPr lang="ko-KR" altLang="en-US" dirty="0"/>
              <a:t> 사용하여 다층 </a:t>
            </a:r>
            <a:r>
              <a:rPr lang="ko-KR" altLang="en-US" dirty="0" err="1"/>
              <a:t>퍼셉트론을</a:t>
            </a:r>
            <a:r>
              <a:rPr lang="ko-KR" altLang="en-US" dirty="0"/>
              <a:t> 만들고 숫자 이미지를 받아서 숫자를 인식하도록 훈련시켜보자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8DE12F-E13F-5F9B-57AE-3151C16B6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7064694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15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Keras</a:t>
            </a:r>
            <a:r>
              <a:rPr lang="ko-KR" altLang="en-US" dirty="0"/>
              <a:t>를 이용한 </a:t>
            </a:r>
            <a:r>
              <a:rPr lang="en-US" altLang="ko-KR" dirty="0"/>
              <a:t>MNIST </a:t>
            </a:r>
            <a:r>
              <a:rPr lang="ko-KR" altLang="en-US" dirty="0"/>
              <a:t>숫자 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85117" y="1412776"/>
            <a:ext cx="8191302" cy="528884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matplotlib.pyplot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plt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tensorflow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tf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mnist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tf.keras.datasets.mnist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x_train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y_train</a:t>
            </a:r>
            <a:r>
              <a:rPr lang="en-US" altLang="ko-KR" sz="1600" kern="0" dirty="0">
                <a:latin typeface="Trebuchet MS" pitchFamily="34" charset="0"/>
              </a:rPr>
              <a:t>),(</a:t>
            </a:r>
            <a:r>
              <a:rPr lang="en-US" altLang="ko-KR" sz="1600" kern="0" dirty="0" err="1">
                <a:latin typeface="Trebuchet MS" pitchFamily="34" charset="0"/>
              </a:rPr>
              <a:t>x_test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y_test</a:t>
            </a:r>
            <a:r>
              <a:rPr lang="en-US" altLang="ko-KR" sz="1600" kern="0" dirty="0">
                <a:latin typeface="Trebuchet MS" pitchFamily="34" charset="0"/>
              </a:rPr>
              <a:t>) = </a:t>
            </a:r>
            <a:r>
              <a:rPr lang="en-US" altLang="ko-KR" sz="1600" kern="0" dirty="0" err="1">
                <a:latin typeface="Trebuchet MS" pitchFamily="34" charset="0"/>
              </a:rPr>
              <a:t>mnist.load_data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x_train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x_test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x_train</a:t>
            </a:r>
            <a:r>
              <a:rPr lang="en-US" altLang="ko-KR" sz="1600" kern="0" dirty="0">
                <a:latin typeface="Trebuchet MS" pitchFamily="34" charset="0"/>
              </a:rPr>
              <a:t> / 255.0, </a:t>
            </a:r>
            <a:r>
              <a:rPr lang="en-US" altLang="ko-KR" sz="1600" kern="0" dirty="0" err="1">
                <a:latin typeface="Trebuchet MS" pitchFamily="34" charset="0"/>
              </a:rPr>
              <a:t>x_test</a:t>
            </a:r>
            <a:r>
              <a:rPr lang="en-US" altLang="ko-KR" sz="1600" kern="0" dirty="0">
                <a:latin typeface="Trebuchet MS" pitchFamily="34" charset="0"/>
              </a:rPr>
              <a:t> / 255.0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tf.keras.models.Sequential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tf.keras.layers.Flatten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=(28,28)))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(512,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tf.keras.layers.Dropout</a:t>
            </a:r>
            <a:r>
              <a:rPr lang="en-US" altLang="ko-KR" sz="1600" kern="0" dirty="0">
                <a:latin typeface="Trebuchet MS" pitchFamily="34" charset="0"/>
              </a:rPr>
              <a:t>(0.2))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(10, activation='</a:t>
            </a:r>
            <a:r>
              <a:rPr lang="en-US" altLang="ko-KR" sz="1600" kern="0" dirty="0" err="1">
                <a:latin typeface="Trebuchet MS" pitchFamily="34" charset="0"/>
              </a:rPr>
              <a:t>softmax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model.compile</a:t>
            </a:r>
            <a:r>
              <a:rPr lang="en-US" altLang="ko-KR" sz="1600" kern="0" dirty="0">
                <a:latin typeface="Trebuchet MS" pitchFamily="34" charset="0"/>
              </a:rPr>
              <a:t>(optimizer='</a:t>
            </a:r>
            <a:r>
              <a:rPr lang="en-US" altLang="ko-KR" sz="1600" kern="0" dirty="0" err="1">
                <a:latin typeface="Trebuchet MS" pitchFamily="34" charset="0"/>
              </a:rPr>
              <a:t>adam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loss='</a:t>
            </a:r>
            <a:r>
              <a:rPr lang="en-US" altLang="ko-KR" sz="1600" kern="0" dirty="0" err="1">
                <a:latin typeface="Trebuchet MS" pitchFamily="34" charset="0"/>
              </a:rPr>
              <a:t>sparse_categorical_crossentropy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metrics=['accuracy'])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model.fit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x_train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y_train</a:t>
            </a:r>
            <a:r>
              <a:rPr lang="en-US" altLang="ko-KR" sz="1600" kern="0" dirty="0">
                <a:latin typeface="Trebuchet MS" pitchFamily="34" charset="0"/>
              </a:rPr>
              <a:t>, epochs=5)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model.evaluate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x_test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y_test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815316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Keras</a:t>
            </a:r>
            <a:r>
              <a:rPr lang="ko-KR" altLang="en-US" dirty="0"/>
              <a:t>를 이용한 </a:t>
            </a:r>
            <a:r>
              <a:rPr lang="en-US" altLang="ko-KR" dirty="0"/>
              <a:t>MNIST </a:t>
            </a:r>
            <a:r>
              <a:rPr lang="ko-KR" altLang="en-US" dirty="0"/>
              <a:t>숫자 인식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85117" y="1700808"/>
            <a:ext cx="8191302" cy="208823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import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matplotlib.pyplot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as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plt</a:t>
            </a:r>
            <a:endParaRPr lang="en-US" altLang="ko-KR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import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tensorflow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as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tf</a:t>
            </a:r>
            <a:endParaRPr lang="en-US" altLang="ko-KR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mnist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tf.keras.datasets.mnist</a:t>
            </a:r>
            <a:endParaRPr lang="en-US" altLang="ko-KR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x_train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y_train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),(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x_test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y_test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mnist.load_data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()</a:t>
            </a: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x_train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x_test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x_train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/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255.0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x_test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/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255.0</a:t>
            </a:r>
          </a:p>
          <a:p>
            <a:endParaRPr lang="en-US" altLang="ko-KR" sz="1400" dirty="0">
              <a:solidFill>
                <a:srgbClr val="098658"/>
              </a:solidFill>
              <a:latin typeface="Trebuchet MS" panose="020B0603020202020204" pitchFamily="34" charset="0"/>
            </a:endParaRPr>
          </a:p>
          <a:p>
            <a:r>
              <a:rPr lang="en-US" altLang="ko-KR" sz="1400" b="0" i="0" u="none" strike="noStrike" baseline="0" dirty="0" err="1">
                <a:latin typeface="D2Coding"/>
              </a:rPr>
              <a:t>plt.imshow</a:t>
            </a:r>
            <a:r>
              <a:rPr lang="en-US" altLang="ko-KR" sz="1400" b="0" i="0" u="none" strike="noStrike" baseline="0" dirty="0">
                <a:latin typeface="D2Coding"/>
              </a:rPr>
              <a:t>(</a:t>
            </a:r>
            <a:r>
              <a:rPr lang="en-US" altLang="ko-KR" sz="1400" b="0" i="0" u="none" strike="noStrike" baseline="0" dirty="0" err="1">
                <a:latin typeface="D2Coding"/>
              </a:rPr>
              <a:t>x_train</a:t>
            </a:r>
            <a:r>
              <a:rPr lang="en-US" altLang="ko-KR" sz="1400" b="0" i="0" u="none" strike="noStrike" baseline="0" dirty="0">
                <a:latin typeface="D2Coding"/>
              </a:rPr>
              <a:t>[0], </a:t>
            </a:r>
            <a:r>
              <a:rPr lang="en-US" altLang="ko-KR" sz="1400" b="0" i="0" u="none" strike="noStrike" baseline="0" dirty="0" err="1">
                <a:latin typeface="D2Coding"/>
              </a:rPr>
              <a:t>cmap</a:t>
            </a:r>
            <a:r>
              <a:rPr lang="en-US" altLang="ko-KR" sz="1400" b="0" i="0" u="none" strike="noStrike" baseline="0" dirty="0">
                <a:latin typeface="D2Coding"/>
              </a:rPr>
              <a:t>="Greys");</a:t>
            </a:r>
            <a:endParaRPr lang="en-US" altLang="ko-KR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E16E57-5B89-74CF-371D-10AD6633B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3958292"/>
            <a:ext cx="4009256" cy="26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69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Keras</a:t>
            </a:r>
            <a:r>
              <a:rPr lang="ko-KR" altLang="en-US" dirty="0"/>
              <a:t>를 이용한 </a:t>
            </a:r>
            <a:r>
              <a:rPr lang="en-US" altLang="ko-KR" dirty="0"/>
              <a:t>MNIST </a:t>
            </a:r>
            <a:r>
              <a:rPr lang="ko-KR" altLang="en-US" dirty="0"/>
              <a:t>숫자 인식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85117" y="1700808"/>
            <a:ext cx="8191302" cy="309634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/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model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tf.keras.models.Sequential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()</a:t>
            </a:r>
          </a:p>
          <a:p>
            <a:pPr marL="0" indent="0"/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model.add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tf.keras.layers.Flatten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input_shape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28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28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)))</a:t>
            </a:r>
          </a:p>
          <a:p>
            <a:pPr marL="0" indent="0"/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model.add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tf.keras.layers.Dense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512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activation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'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relu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))</a:t>
            </a:r>
          </a:p>
          <a:p>
            <a:pPr marL="0" indent="0"/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model.add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tf.keras.layers.Dropout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0.2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))</a:t>
            </a:r>
          </a:p>
          <a:p>
            <a:pPr marL="0" indent="0"/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model.add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tf.keras.layers.Dense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activation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'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softmax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))</a:t>
            </a:r>
          </a:p>
          <a:p>
            <a:pPr marL="0" indent="0"/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model.compile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optimizer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'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adam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</a:t>
            </a:r>
          </a:p>
          <a:p>
            <a:pPr marL="0" indent="0"/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loss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'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sparse_categorical_crossentropy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</a:t>
            </a:r>
          </a:p>
          <a:p>
            <a:pPr marL="0" indent="0"/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metrics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'accuracy'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])</a:t>
            </a:r>
          </a:p>
          <a:p>
            <a:pPr marL="0" indent="0"/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model.fit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x_train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y_train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epochs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5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</a:t>
            </a:r>
          </a:p>
          <a:p>
            <a:pPr marL="0" indent="0"/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model.evaluate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x_test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y_test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912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2012</a:t>
            </a:r>
            <a:r>
              <a:rPr lang="ko-KR" altLang="en-US" dirty="0"/>
              <a:t>년 </a:t>
            </a:r>
            <a:r>
              <a:rPr lang="en-US" altLang="ko-KR" dirty="0"/>
              <a:t>ImageNet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2012년에는 </a:t>
            </a:r>
            <a:r>
              <a:rPr lang="en-US" altLang="ko-KR" dirty="0" err="1"/>
              <a:t>Krizhevsky</a:t>
            </a:r>
            <a:r>
              <a:rPr lang="en-US" altLang="ko-KR" dirty="0"/>
              <a:t> </a:t>
            </a:r>
            <a:r>
              <a:rPr lang="en-US" altLang="ko-KR" dirty="0" err="1"/>
              <a:t>등이</a:t>
            </a:r>
            <a:r>
              <a:rPr lang="en-US" altLang="ko-KR" dirty="0"/>
              <a:t> </a:t>
            </a:r>
            <a:r>
              <a:rPr lang="en-US" altLang="ko-KR" dirty="0" err="1"/>
              <a:t>만든</a:t>
            </a:r>
            <a:r>
              <a:rPr lang="en-US" altLang="ko-KR" dirty="0"/>
              <a:t> </a:t>
            </a:r>
            <a:r>
              <a:rPr lang="en-US" altLang="ko-KR" dirty="0" err="1"/>
              <a:t>딥러닝</a:t>
            </a:r>
            <a:r>
              <a:rPr lang="en-US" altLang="ko-KR" dirty="0"/>
              <a:t> </a:t>
            </a:r>
            <a:r>
              <a:rPr lang="en-US" altLang="ko-KR" dirty="0" err="1"/>
              <a:t>시스템</a:t>
            </a:r>
            <a:r>
              <a:rPr lang="en-US" altLang="ko-KR" dirty="0"/>
              <a:t> </a:t>
            </a:r>
            <a:r>
              <a:rPr lang="en-US" altLang="ko-KR" dirty="0" err="1"/>
              <a:t>AlexNet이</a:t>
            </a:r>
            <a:r>
              <a:rPr lang="en-US" altLang="ko-KR" dirty="0"/>
              <a:t> </a:t>
            </a:r>
            <a:r>
              <a:rPr lang="en-US" altLang="ko-KR" dirty="0" err="1"/>
              <a:t>다른</a:t>
            </a:r>
            <a:r>
              <a:rPr lang="en-US" altLang="ko-KR" dirty="0"/>
              <a:t> </a:t>
            </a:r>
            <a:r>
              <a:rPr lang="en-US" altLang="ko-KR" dirty="0" err="1"/>
              <a:t>기계</a:t>
            </a:r>
            <a:r>
              <a:rPr lang="en-US" altLang="ko-KR" dirty="0"/>
              <a:t> </a:t>
            </a:r>
            <a:r>
              <a:rPr lang="en-US" altLang="ko-KR" dirty="0" err="1"/>
              <a:t>학습</a:t>
            </a:r>
            <a:r>
              <a:rPr lang="en-US" altLang="ko-KR" dirty="0"/>
              <a:t> </a:t>
            </a:r>
            <a:r>
              <a:rPr lang="en-US" altLang="ko-KR" dirty="0" err="1"/>
              <a:t>방법들을</a:t>
            </a:r>
            <a:r>
              <a:rPr lang="en-US" altLang="ko-KR" dirty="0"/>
              <a:t> 큰 </a:t>
            </a:r>
            <a:r>
              <a:rPr lang="en-US" altLang="ko-KR" dirty="0" err="1"/>
              <a:t>차이로</a:t>
            </a:r>
            <a:r>
              <a:rPr lang="en-US" altLang="ko-KR" dirty="0"/>
              <a:t> </a:t>
            </a:r>
            <a:r>
              <a:rPr lang="en-US" altLang="ko-KR" dirty="0" err="1"/>
              <a:t>물리치고</a:t>
            </a:r>
            <a:r>
              <a:rPr lang="en-US" altLang="ko-KR" dirty="0"/>
              <a:t> ImageNet </a:t>
            </a:r>
            <a:r>
              <a:rPr lang="en-US" altLang="ko-KR" dirty="0" err="1"/>
              <a:t>경진대회에서</a:t>
            </a:r>
            <a:r>
              <a:rPr lang="en-US" altLang="ko-KR" dirty="0"/>
              <a:t> </a:t>
            </a:r>
            <a:r>
              <a:rPr lang="en-US" altLang="ko-KR" dirty="0" err="1"/>
              <a:t>우승한다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068960"/>
            <a:ext cx="7130331" cy="280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546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93697" y="1700808"/>
            <a:ext cx="8191302" cy="2520280"/>
          </a:xfrm>
          <a:prstGeom prst="rect">
            <a:avLst/>
          </a:prstGeom>
          <a:solidFill>
            <a:srgbClr val="E1ECC1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400" b="0" i="0" u="none" strike="noStrike" baseline="0" dirty="0">
                <a:latin typeface="D2Coding"/>
              </a:rPr>
              <a:t>Epoch 1/5</a:t>
            </a:r>
          </a:p>
          <a:p>
            <a:pPr algn="l"/>
            <a:r>
              <a:rPr lang="en-US" altLang="ko-KR" sz="1400" b="0" i="0" u="none" strike="noStrike" baseline="0" dirty="0">
                <a:latin typeface="D2Coding"/>
              </a:rPr>
              <a:t>60000/60000 [======================] - 7s 116us/sample - loss: 0.2205 - acc: 0.9348</a:t>
            </a:r>
          </a:p>
          <a:p>
            <a:pPr algn="l"/>
            <a:r>
              <a:rPr lang="en-US" altLang="ko-KR" sz="1400" b="0" i="0" u="none" strike="noStrike" baseline="0" dirty="0">
                <a:latin typeface="D2Coding"/>
              </a:rPr>
              <a:t>Epoch 2/5</a:t>
            </a:r>
          </a:p>
          <a:p>
            <a:pPr algn="l"/>
            <a:r>
              <a:rPr lang="en-US" altLang="ko-KR" sz="1400" b="0" i="0" u="none" strike="noStrike" baseline="0" dirty="0">
                <a:latin typeface="D2Coding"/>
              </a:rPr>
              <a:t>60000/60000 [======================] - 7s 110us/sample - loss: 0.0969 - acc: 0.9700</a:t>
            </a:r>
          </a:p>
          <a:p>
            <a:pPr algn="l"/>
            <a:r>
              <a:rPr lang="en-US" altLang="ko-KR" sz="1400" b="0" i="0" u="none" strike="noStrike" baseline="0" dirty="0">
                <a:latin typeface="D2Coding"/>
              </a:rPr>
              <a:t>Epoch 3/5</a:t>
            </a:r>
          </a:p>
          <a:p>
            <a:pPr algn="l"/>
            <a:r>
              <a:rPr lang="en-US" altLang="ko-KR" sz="1400" b="0" i="0" u="none" strike="noStrike" baseline="0" dirty="0">
                <a:latin typeface="D2Coding"/>
              </a:rPr>
              <a:t>60000/60000 [======================] - 7s 109us/sample - loss: 0.0678 - acc: 0.9785</a:t>
            </a:r>
          </a:p>
          <a:p>
            <a:pPr algn="l"/>
            <a:r>
              <a:rPr lang="en-US" altLang="ko-KR" sz="1400" b="0" i="0" u="none" strike="noStrike" baseline="0" dirty="0">
                <a:latin typeface="D2Coding"/>
              </a:rPr>
              <a:t>Epoch 4/5</a:t>
            </a:r>
          </a:p>
          <a:p>
            <a:pPr algn="l"/>
            <a:r>
              <a:rPr lang="en-US" altLang="ko-KR" sz="1400" b="0" i="0" u="none" strike="noStrike" baseline="0" dirty="0">
                <a:latin typeface="D2Coding"/>
              </a:rPr>
              <a:t>60000/60000 [======================] - 6s 108us/sample - loss: 0.0529 - acc: 0.9834</a:t>
            </a:r>
          </a:p>
          <a:p>
            <a:pPr algn="l"/>
            <a:r>
              <a:rPr lang="en-US" altLang="ko-KR" sz="1400" b="0" i="0" u="none" strike="noStrike" baseline="0" dirty="0">
                <a:latin typeface="D2Coding"/>
              </a:rPr>
              <a:t>Epoch 5/5</a:t>
            </a:r>
          </a:p>
          <a:p>
            <a:pPr algn="l"/>
            <a:r>
              <a:rPr lang="en-US" altLang="ko-KR" sz="1400" b="0" i="0" u="none" strike="noStrike" baseline="0" dirty="0">
                <a:latin typeface="D2Coding"/>
              </a:rPr>
              <a:t>60000/60000 [======================] - 7s 108us/sample - loss: 0.0428 - acc: 0.9859</a:t>
            </a:r>
          </a:p>
          <a:p>
            <a:pPr algn="l"/>
            <a:r>
              <a:rPr lang="en-US" altLang="ko-KR" sz="1400" b="0" i="0" u="none" strike="noStrike" baseline="0" dirty="0">
                <a:latin typeface="D2Coding"/>
              </a:rPr>
              <a:t>10000/10000 [======================] - 0s 43us/sample - loss: 0.0645 - acc: 0.9795</a:t>
            </a:r>
            <a:endParaRPr lang="en-US" altLang="ko-KR" sz="1200" kern="0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4583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1FE46-FE8D-4AF6-870C-E9F3F7E1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패션 아이템 분류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7C2C56-F38A-48D0-9295-25FC7D7855A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이번 절에서는 </a:t>
            </a:r>
            <a:r>
              <a:rPr lang="ko-KR" altLang="en-US" sz="1800" b="0" i="0" u="none" strike="noStrike" baseline="0" dirty="0" err="1">
                <a:latin typeface="SandSm"/>
              </a:rPr>
              <a:t>텐서플로우</a:t>
            </a:r>
            <a:r>
              <a:rPr lang="ko-KR" altLang="en-US" sz="1800" b="0" i="0" u="none" strike="noStrike" baseline="0" dirty="0">
                <a:latin typeface="SandSm"/>
              </a:rPr>
              <a:t> </a:t>
            </a:r>
            <a:r>
              <a:rPr lang="ko-KR" altLang="en-US" sz="1800" b="0" i="0" u="none" strike="noStrike" baseline="0" dirty="0" err="1">
                <a:latin typeface="SandSm"/>
              </a:rPr>
              <a:t>튜토리얼에</a:t>
            </a:r>
            <a:r>
              <a:rPr lang="ko-KR" altLang="en-US" sz="1800" b="0" i="0" u="none" strike="noStrike" baseline="0" dirty="0">
                <a:latin typeface="SandSm"/>
              </a:rPr>
              <a:t> 나오는 패션 아이템을 심층 신경망으로 분류하는 코드를 살펴보자</a:t>
            </a:r>
            <a:r>
              <a:rPr lang="en-US" altLang="ko-KR" sz="1800" b="0" i="0" u="none" strike="noStrike" baseline="0" dirty="0">
                <a:latin typeface="SandSm"/>
              </a:rPr>
              <a:t>. (https://www.tensorflow.org/tutorials/keras/basic_classification)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E61960-2EC4-4735-9383-2A82AF040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28" y="2852936"/>
            <a:ext cx="7267543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207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4F0F4-DE5B-4782-9E34-E9CAAF199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세트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0A69CF-374F-43F9-ADF9-B2331BA9F3A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이미지는 </a:t>
            </a:r>
            <a:r>
              <a:rPr lang="en-US" altLang="ko-KR" dirty="0"/>
              <a:t>28x28 </a:t>
            </a:r>
            <a:r>
              <a:rPr lang="ko-KR" altLang="en-US" dirty="0"/>
              <a:t>크기이고 픽셀 값은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255 </a:t>
            </a:r>
            <a:r>
              <a:rPr lang="ko-KR" altLang="en-US" dirty="0"/>
              <a:t>사이의 값이다</a:t>
            </a:r>
            <a:r>
              <a:rPr lang="en-US" altLang="ko-KR" dirty="0"/>
              <a:t>. </a:t>
            </a:r>
            <a:r>
              <a:rPr lang="ko-KR" altLang="en-US" dirty="0"/>
              <a:t>레이블</a:t>
            </a:r>
            <a:r>
              <a:rPr lang="en-US" altLang="ko-KR" dirty="0"/>
              <a:t>(label)</a:t>
            </a:r>
            <a:r>
              <a:rPr lang="ko-KR" altLang="en-US" dirty="0"/>
              <a:t>은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9</a:t>
            </a:r>
            <a:r>
              <a:rPr lang="ko-KR" altLang="en-US" dirty="0"/>
              <a:t>까지의 정수로서 패션 아이템의 범주를 나타낸다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1BEF6C-4608-4AF2-A5CE-E5AA2D81F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887" y="2608536"/>
            <a:ext cx="7163016" cy="348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43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A41070-B1FB-4278-9576-5E80FF390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하나의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303309-9013-4AA2-AE29-D06DFF6DE51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plt.imshow</a:t>
            </a:r>
            <a:r>
              <a:rPr lang="en-US" altLang="ko-KR" dirty="0"/>
              <a:t>(</a:t>
            </a:r>
            <a:r>
              <a:rPr lang="en-US" altLang="ko-KR" dirty="0" err="1"/>
              <a:t>train_images</a:t>
            </a:r>
            <a:r>
              <a:rPr lang="en-US" altLang="ko-KR" dirty="0"/>
              <a:t>[0])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60FD41-907C-4758-86AA-D68E1310A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348880"/>
            <a:ext cx="30289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84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1FE46-FE8D-4AF6-870C-E9F3F7E1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패션 아이템 분류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D7D2A-380B-4E3E-AD8B-405E6E702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01" y="1772816"/>
            <a:ext cx="8191302" cy="331236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import </a:t>
            </a:r>
            <a:r>
              <a:rPr lang="en-US" altLang="ko-KR" sz="1400" kern="0" dirty="0" err="1">
                <a:latin typeface="Trebuchet MS" pitchFamily="34" charset="0"/>
              </a:rPr>
              <a:t>tensorflow</a:t>
            </a:r>
            <a:r>
              <a:rPr lang="en-US" altLang="ko-KR" sz="1400" kern="0" dirty="0">
                <a:latin typeface="Trebuchet MS" pitchFamily="34" charset="0"/>
              </a:rPr>
              <a:t> as </a:t>
            </a:r>
            <a:r>
              <a:rPr lang="en-US" altLang="ko-KR" sz="1400" kern="0" dirty="0" err="1">
                <a:latin typeface="Trebuchet MS" pitchFamily="34" charset="0"/>
              </a:rPr>
              <a:t>tf</a:t>
            </a: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from </a:t>
            </a:r>
            <a:r>
              <a:rPr lang="en-US" altLang="ko-KR" sz="1400" kern="0" dirty="0" err="1">
                <a:latin typeface="Trebuchet MS" pitchFamily="34" charset="0"/>
              </a:rPr>
              <a:t>tensorflow</a:t>
            </a:r>
            <a:r>
              <a:rPr lang="en-US" altLang="ko-KR" sz="1400" kern="0" dirty="0">
                <a:latin typeface="Trebuchet MS" pitchFamily="34" charset="0"/>
              </a:rPr>
              <a:t> import </a:t>
            </a:r>
            <a:r>
              <a:rPr lang="en-US" altLang="ko-KR" sz="1400" kern="0" dirty="0" err="1">
                <a:latin typeface="Trebuchet MS" pitchFamily="34" charset="0"/>
              </a:rPr>
              <a:t>keras</a:t>
            </a: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import </a:t>
            </a:r>
            <a:r>
              <a:rPr lang="en-US" altLang="ko-KR" sz="1400" kern="0" dirty="0" err="1">
                <a:latin typeface="Trebuchet MS" pitchFamily="34" charset="0"/>
              </a:rPr>
              <a:t>numpy</a:t>
            </a:r>
            <a:r>
              <a:rPr lang="en-US" altLang="ko-KR" sz="14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import </a:t>
            </a:r>
            <a:r>
              <a:rPr lang="en-US" altLang="ko-KR" sz="1400" kern="0" dirty="0" err="1">
                <a:latin typeface="Trebuchet MS" pitchFamily="34" charset="0"/>
              </a:rPr>
              <a:t>matplotlib.pyplot</a:t>
            </a:r>
            <a:r>
              <a:rPr lang="en-US" altLang="ko-KR" sz="1400" kern="0" dirty="0">
                <a:latin typeface="Trebuchet MS" pitchFamily="34" charset="0"/>
              </a:rPr>
              <a:t> as </a:t>
            </a:r>
            <a:r>
              <a:rPr lang="en-US" altLang="ko-KR" sz="1400" kern="0" dirty="0" err="1">
                <a:latin typeface="Trebuchet MS" pitchFamily="34" charset="0"/>
              </a:rPr>
              <a:t>plt</a:t>
            </a: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from </a:t>
            </a:r>
            <a:r>
              <a:rPr lang="en-US" altLang="ko-KR" sz="1400" kern="0" dirty="0" err="1">
                <a:latin typeface="Trebuchet MS" pitchFamily="34" charset="0"/>
              </a:rPr>
              <a:t>tensorflow.keras</a:t>
            </a:r>
            <a:r>
              <a:rPr lang="en-US" altLang="ko-KR" sz="1400" kern="0" dirty="0">
                <a:latin typeface="Trebuchet MS" pitchFamily="34" charset="0"/>
              </a:rPr>
              <a:t> import datasets, layers, models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fashion_mnist</a:t>
            </a:r>
            <a:r>
              <a:rPr lang="en-US" altLang="ko-KR" sz="1400" kern="0" dirty="0">
                <a:latin typeface="Trebuchet MS" pitchFamily="34" charset="0"/>
              </a:rPr>
              <a:t> = </a:t>
            </a:r>
            <a:r>
              <a:rPr lang="en-US" altLang="ko-KR" sz="1400" kern="0" dirty="0" err="1">
                <a:latin typeface="Trebuchet MS" pitchFamily="34" charset="0"/>
              </a:rPr>
              <a:t>keras.datasets.fashion_mnist</a:t>
            </a: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train_images</a:t>
            </a:r>
            <a:r>
              <a:rPr lang="en-US" altLang="ko-KR" sz="1400" kern="0" dirty="0">
                <a:latin typeface="Trebuchet MS" pitchFamily="34" charset="0"/>
              </a:rPr>
              <a:t>, </a:t>
            </a:r>
            <a:r>
              <a:rPr lang="en-US" altLang="ko-KR" sz="1400" kern="0" dirty="0" err="1">
                <a:latin typeface="Trebuchet MS" pitchFamily="34" charset="0"/>
              </a:rPr>
              <a:t>train_labels</a:t>
            </a:r>
            <a:r>
              <a:rPr lang="en-US" altLang="ko-KR" sz="1400" kern="0" dirty="0">
                <a:latin typeface="Trebuchet MS" pitchFamily="34" charset="0"/>
              </a:rPr>
              <a:t>), (</a:t>
            </a:r>
            <a:r>
              <a:rPr lang="en-US" altLang="ko-KR" sz="1400" kern="0" dirty="0" err="1">
                <a:latin typeface="Trebuchet MS" pitchFamily="34" charset="0"/>
              </a:rPr>
              <a:t>test_images</a:t>
            </a:r>
            <a:r>
              <a:rPr lang="en-US" altLang="ko-KR" sz="1400" kern="0" dirty="0">
                <a:latin typeface="Trebuchet MS" pitchFamily="34" charset="0"/>
              </a:rPr>
              <a:t>, </a:t>
            </a:r>
            <a:r>
              <a:rPr lang="en-US" altLang="ko-KR" sz="1400" kern="0" dirty="0" err="1">
                <a:latin typeface="Trebuchet MS" pitchFamily="34" charset="0"/>
              </a:rPr>
              <a:t>test_labels</a:t>
            </a:r>
            <a:r>
              <a:rPr lang="en-US" altLang="ko-KR" sz="1400" kern="0" dirty="0">
                <a:latin typeface="Trebuchet MS" pitchFamily="34" charset="0"/>
              </a:rPr>
              <a:t>) = </a:t>
            </a:r>
            <a:r>
              <a:rPr lang="en-US" altLang="ko-KR" sz="1400" kern="0" dirty="0" err="1">
                <a:latin typeface="Trebuchet MS" pitchFamily="34" charset="0"/>
              </a:rPr>
              <a:t>fashion_mnist.load_data</a:t>
            </a:r>
            <a:r>
              <a:rPr lang="en-US" altLang="ko-KR" sz="14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plt.imshow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train_images</a:t>
            </a:r>
            <a:r>
              <a:rPr lang="en-US" altLang="ko-KR" sz="1400" kern="0" dirty="0">
                <a:latin typeface="Trebuchet MS" pitchFamily="34" charset="0"/>
              </a:rPr>
              <a:t>[0])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train_images</a:t>
            </a:r>
            <a:r>
              <a:rPr lang="en-US" altLang="ko-KR" sz="1400" kern="0" dirty="0">
                <a:latin typeface="Trebuchet MS" pitchFamily="34" charset="0"/>
              </a:rPr>
              <a:t> = </a:t>
            </a:r>
            <a:r>
              <a:rPr lang="en-US" altLang="ko-KR" sz="1400" kern="0" dirty="0" err="1">
                <a:latin typeface="Trebuchet MS" pitchFamily="34" charset="0"/>
              </a:rPr>
              <a:t>train_images</a:t>
            </a:r>
            <a:r>
              <a:rPr lang="en-US" altLang="ko-KR" sz="1400" kern="0" dirty="0">
                <a:latin typeface="Trebuchet MS" pitchFamily="34" charset="0"/>
              </a:rPr>
              <a:t> / 255.0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test_images</a:t>
            </a:r>
            <a:r>
              <a:rPr lang="en-US" altLang="ko-KR" sz="1400" kern="0" dirty="0">
                <a:latin typeface="Trebuchet MS" pitchFamily="34" charset="0"/>
              </a:rPr>
              <a:t> = </a:t>
            </a:r>
            <a:r>
              <a:rPr lang="en-US" altLang="ko-KR" sz="1400" kern="0" dirty="0" err="1">
                <a:latin typeface="Trebuchet MS" pitchFamily="34" charset="0"/>
              </a:rPr>
              <a:t>test_images</a:t>
            </a:r>
            <a:r>
              <a:rPr lang="en-US" altLang="ko-KR" sz="1400" kern="0" dirty="0">
                <a:latin typeface="Trebuchet MS" pitchFamily="34" charset="0"/>
              </a:rPr>
              <a:t> / 255.0</a:t>
            </a:r>
          </a:p>
        </p:txBody>
      </p:sp>
    </p:spTree>
    <p:extLst>
      <p:ext uri="{BB962C8B-B14F-4D97-AF65-F5344CB8AC3E}">
        <p14:creationId xmlns:p14="http://schemas.microsoft.com/office/powerpoint/2010/main" val="510640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1FE46-FE8D-4AF6-870C-E9F3F7E1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패션 아이템 분류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D7D2A-380B-4E3E-AD8B-405E6E702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01" y="1772816"/>
            <a:ext cx="8191302" cy="331236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model = </a:t>
            </a:r>
            <a:r>
              <a:rPr lang="en-US" altLang="ko-KR" sz="1400" kern="0" dirty="0" err="1">
                <a:latin typeface="Trebuchet MS" pitchFamily="34" charset="0"/>
              </a:rPr>
              <a:t>models.Sequential</a:t>
            </a:r>
            <a:r>
              <a:rPr lang="en-US" altLang="ko-KR" sz="14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model.add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layers.Flatten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input_shape</a:t>
            </a:r>
            <a:r>
              <a:rPr lang="en-US" altLang="ko-KR" sz="1400" kern="0" dirty="0">
                <a:latin typeface="Trebuchet MS" pitchFamily="34" charset="0"/>
              </a:rPr>
              <a:t>=(28, 28)))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model.add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layers.Dense</a:t>
            </a:r>
            <a:r>
              <a:rPr lang="en-US" altLang="ko-KR" sz="1400" kern="0" dirty="0">
                <a:latin typeface="Trebuchet MS" pitchFamily="34" charset="0"/>
              </a:rPr>
              <a:t>(128, activation='</a:t>
            </a:r>
            <a:r>
              <a:rPr lang="en-US" altLang="ko-KR" sz="1400" kern="0" dirty="0" err="1">
                <a:latin typeface="Trebuchet MS" pitchFamily="34" charset="0"/>
              </a:rPr>
              <a:t>relu</a:t>
            </a:r>
            <a:r>
              <a:rPr lang="en-US" altLang="ko-KR" sz="14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model.add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layers.Dense</a:t>
            </a:r>
            <a:r>
              <a:rPr lang="en-US" altLang="ko-KR" sz="1400" kern="0" dirty="0">
                <a:latin typeface="Trebuchet MS" pitchFamily="34" charset="0"/>
              </a:rPr>
              <a:t>(10, activation='</a:t>
            </a:r>
            <a:r>
              <a:rPr lang="en-US" altLang="ko-KR" sz="1400" kern="0" dirty="0" err="1">
                <a:latin typeface="Trebuchet MS" pitchFamily="34" charset="0"/>
              </a:rPr>
              <a:t>softmax</a:t>
            </a:r>
            <a:r>
              <a:rPr lang="en-US" altLang="ko-KR" sz="14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model.compile</a:t>
            </a:r>
            <a:r>
              <a:rPr lang="en-US" altLang="ko-KR" sz="1400" kern="0" dirty="0">
                <a:latin typeface="Trebuchet MS" pitchFamily="34" charset="0"/>
              </a:rPr>
              <a:t>(optimizer='</a:t>
            </a:r>
            <a:r>
              <a:rPr lang="en-US" altLang="ko-KR" sz="1400" kern="0" dirty="0" err="1">
                <a:latin typeface="Trebuchet MS" pitchFamily="34" charset="0"/>
              </a:rPr>
              <a:t>adam</a:t>
            </a:r>
            <a:r>
              <a:rPr lang="en-US" altLang="ko-KR" sz="14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              loss='</a:t>
            </a:r>
            <a:r>
              <a:rPr lang="en-US" altLang="ko-KR" sz="1400" kern="0" dirty="0" err="1">
                <a:latin typeface="Trebuchet MS" pitchFamily="34" charset="0"/>
              </a:rPr>
              <a:t>sparse_categorical_crossentropy</a:t>
            </a:r>
            <a:r>
              <a:rPr lang="en-US" altLang="ko-KR" sz="14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              metrics=['accuracy'])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model.fit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train_images</a:t>
            </a:r>
            <a:r>
              <a:rPr lang="en-US" altLang="ko-KR" sz="1400" kern="0" dirty="0">
                <a:latin typeface="Trebuchet MS" pitchFamily="34" charset="0"/>
              </a:rPr>
              <a:t>, </a:t>
            </a:r>
            <a:r>
              <a:rPr lang="en-US" altLang="ko-KR" sz="1400" kern="0" dirty="0" err="1">
                <a:latin typeface="Trebuchet MS" pitchFamily="34" charset="0"/>
              </a:rPr>
              <a:t>train_labels</a:t>
            </a:r>
            <a:r>
              <a:rPr lang="en-US" altLang="ko-KR" sz="1400" kern="0" dirty="0">
                <a:latin typeface="Trebuchet MS" pitchFamily="34" charset="0"/>
              </a:rPr>
              <a:t>, epochs=5)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test_loss</a:t>
            </a:r>
            <a:r>
              <a:rPr lang="en-US" altLang="ko-KR" sz="1400" kern="0" dirty="0">
                <a:latin typeface="Trebuchet MS" pitchFamily="34" charset="0"/>
              </a:rPr>
              <a:t>, </a:t>
            </a:r>
            <a:r>
              <a:rPr lang="en-US" altLang="ko-KR" sz="1400" kern="0" dirty="0" err="1">
                <a:latin typeface="Trebuchet MS" pitchFamily="34" charset="0"/>
              </a:rPr>
              <a:t>test_acc</a:t>
            </a:r>
            <a:r>
              <a:rPr lang="en-US" altLang="ko-KR" sz="1400" kern="0" dirty="0">
                <a:latin typeface="Trebuchet MS" pitchFamily="34" charset="0"/>
              </a:rPr>
              <a:t> = </a:t>
            </a:r>
            <a:r>
              <a:rPr lang="en-US" altLang="ko-KR" sz="1400" kern="0" dirty="0" err="1">
                <a:latin typeface="Trebuchet MS" pitchFamily="34" charset="0"/>
              </a:rPr>
              <a:t>model.evaluate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test_images</a:t>
            </a:r>
            <a:r>
              <a:rPr lang="en-US" altLang="ko-KR" sz="1400" kern="0" dirty="0">
                <a:latin typeface="Trebuchet MS" pitchFamily="34" charset="0"/>
              </a:rPr>
              <a:t>, </a:t>
            </a:r>
            <a:r>
              <a:rPr lang="en-US" altLang="ko-KR" sz="1400" kern="0" dirty="0" err="1">
                <a:latin typeface="Trebuchet MS" pitchFamily="34" charset="0"/>
              </a:rPr>
              <a:t>test_labels</a:t>
            </a:r>
            <a:r>
              <a:rPr lang="en-US" altLang="ko-KR" sz="1400" kern="0" dirty="0">
                <a:latin typeface="Trebuchet MS" pitchFamily="34" charset="0"/>
              </a:rPr>
              <a:t>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print('</a:t>
            </a:r>
            <a:r>
              <a:rPr lang="ko-KR" altLang="en-US" sz="1400" kern="0" dirty="0">
                <a:latin typeface="Trebuchet MS" pitchFamily="34" charset="0"/>
              </a:rPr>
              <a:t>정확도</a:t>
            </a:r>
            <a:r>
              <a:rPr lang="en-US" altLang="ko-KR" sz="1400" kern="0" dirty="0">
                <a:latin typeface="Trebuchet MS" pitchFamily="34" charset="0"/>
              </a:rPr>
              <a:t>:', </a:t>
            </a:r>
            <a:r>
              <a:rPr lang="en-US" altLang="ko-KR" sz="1400" kern="0" dirty="0" err="1">
                <a:latin typeface="Trebuchet MS" pitchFamily="34" charset="0"/>
              </a:rPr>
              <a:t>test_acc</a:t>
            </a:r>
            <a:r>
              <a:rPr lang="en-US" altLang="ko-KR" sz="1400" kern="0" dirty="0">
                <a:latin typeface="Trebuchet MS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23820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1FE46-FE8D-4AF6-870C-E9F3F7E1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패션 아이템 분류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694A0-D632-D246-1CB8-B8999C361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2520280"/>
          </a:xfrm>
          <a:prstGeom prst="rect">
            <a:avLst/>
          </a:prstGeom>
          <a:solidFill>
            <a:srgbClr val="E1ECC1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400" b="0" i="0" u="none" strike="noStrike" baseline="0" dirty="0">
                <a:latin typeface="D2Coding"/>
              </a:rPr>
              <a:t>...</a:t>
            </a:r>
          </a:p>
          <a:p>
            <a:pPr algn="l"/>
            <a:r>
              <a:rPr lang="en-US" altLang="ko-KR" sz="1400" b="0" i="0" u="none" strike="noStrike" baseline="0" dirty="0">
                <a:latin typeface="D2Coding"/>
              </a:rPr>
              <a:t>Epoch 1/5</a:t>
            </a:r>
          </a:p>
          <a:p>
            <a:pPr algn="l"/>
            <a:r>
              <a:rPr lang="en-US" altLang="ko-KR" sz="1400" b="0" i="0" u="none" strike="noStrike" baseline="0" dirty="0">
                <a:latin typeface="D2Coding"/>
              </a:rPr>
              <a:t>60000/60000 [==============================] - 4s 70us/sample - loss: 0.4988 - accuracy: 0.8264</a:t>
            </a:r>
          </a:p>
          <a:p>
            <a:pPr algn="l"/>
            <a:r>
              <a:rPr lang="en-US" altLang="ko-KR" sz="1400" b="0" i="0" u="none" strike="noStrike" baseline="0" dirty="0">
                <a:latin typeface="D2Coding"/>
              </a:rPr>
              <a:t>Epoch 2/5</a:t>
            </a:r>
          </a:p>
          <a:p>
            <a:pPr algn="l"/>
            <a:r>
              <a:rPr lang="en-US" altLang="ko-KR" sz="1400" b="0" i="0" u="none" strike="noStrike" baseline="0" dirty="0">
                <a:latin typeface="D2Coding"/>
              </a:rPr>
              <a:t>60000/60000 [==============================] - 4s 68us/sample - loss: 0.3792 - accuracy: 0.8629</a:t>
            </a:r>
          </a:p>
          <a:p>
            <a:pPr algn="l"/>
            <a:r>
              <a:rPr lang="en-US" altLang="ko-KR" sz="1400" b="0" i="0" u="none" strike="noStrike" baseline="0" dirty="0">
                <a:latin typeface="D2Coding"/>
              </a:rPr>
              <a:t>Epoch 3/5</a:t>
            </a:r>
          </a:p>
          <a:p>
            <a:pPr algn="l"/>
            <a:r>
              <a:rPr lang="en-US" altLang="ko-KR" sz="1400" b="0" i="0" u="none" strike="noStrike" baseline="0" dirty="0">
                <a:latin typeface="D2Coding"/>
              </a:rPr>
              <a:t>60000/60000 [==============================] - 4s 66us/sample - loss: 0.3394 - accuracy: 0.8766</a:t>
            </a:r>
          </a:p>
          <a:p>
            <a:pPr algn="l"/>
            <a:r>
              <a:rPr lang="en-US" altLang="ko-KR" sz="1400" b="0" i="0" u="none" strike="noStrike" baseline="0" dirty="0">
                <a:latin typeface="D2Coding"/>
              </a:rPr>
              <a:t>Epoch 4/5</a:t>
            </a:r>
          </a:p>
          <a:p>
            <a:pPr algn="l"/>
            <a:r>
              <a:rPr lang="en-US" altLang="ko-KR" sz="1400" b="0" i="0" u="none" strike="noStrike" baseline="0" dirty="0">
                <a:latin typeface="D2Coding"/>
              </a:rPr>
              <a:t>60000/60000 [==============================] - 4s 66us/sample - loss: 0.3142 - accuracy: 0.8859</a:t>
            </a:r>
          </a:p>
          <a:p>
            <a:pPr algn="l"/>
            <a:r>
              <a:rPr lang="en-US" altLang="ko-KR" sz="1400" b="0" i="0" u="none" strike="noStrike" baseline="0" dirty="0">
                <a:latin typeface="D2Coding"/>
              </a:rPr>
              <a:t>Epoch 5/5</a:t>
            </a:r>
          </a:p>
          <a:p>
            <a:pPr algn="l"/>
            <a:r>
              <a:rPr lang="en-US" altLang="ko-KR" sz="1400" b="0" i="0" u="none" strike="noStrike" baseline="0" dirty="0">
                <a:latin typeface="D2Coding"/>
              </a:rPr>
              <a:t>60000/60000 [==============================] - 4s 65us/sample - loss: 0.2977 - accuracy: 0.8907</a:t>
            </a:r>
            <a:endParaRPr lang="en-US" altLang="ko-KR" sz="1200" kern="0" dirty="0">
              <a:latin typeface="Trebuchet MS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26FCF6-791F-8005-0255-9CE5D66C3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26" y="5283132"/>
            <a:ext cx="8191302" cy="548680"/>
          </a:xfrm>
          <a:prstGeom prst="rect">
            <a:avLst/>
          </a:prstGeom>
          <a:solidFill>
            <a:srgbClr val="E1ECC1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400" b="0" i="0" u="none" strike="noStrike" baseline="0" dirty="0">
                <a:latin typeface="D2Coding"/>
              </a:rPr>
              <a:t>10000/10000 [==============================] - 0s 32us/sample - loss: 0.3560 - acc: 0.8701</a:t>
            </a:r>
          </a:p>
          <a:p>
            <a:pPr algn="l"/>
            <a:r>
              <a:rPr lang="ko-KR" altLang="en-US" sz="1400" b="0" i="0" u="none" strike="noStrike" baseline="0" dirty="0">
                <a:latin typeface="D2Coding"/>
              </a:rPr>
              <a:t>정확도</a:t>
            </a:r>
            <a:r>
              <a:rPr lang="en-US" altLang="ko-KR" sz="1400" b="0" i="0" u="none" strike="noStrike" baseline="0" dirty="0">
                <a:latin typeface="D2Coding"/>
              </a:rPr>
              <a:t>: 0.8701</a:t>
            </a:r>
            <a:endParaRPr lang="en-US" altLang="ko-KR" sz="1200" kern="0" dirty="0">
              <a:latin typeface="Trebuchet MS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9C9065-1101-B31F-63EC-6E1AF50CD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01" y="4437112"/>
            <a:ext cx="8191302" cy="64807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test_loss</a:t>
            </a:r>
            <a:r>
              <a:rPr lang="en-US" altLang="ko-KR" sz="1400" kern="0" dirty="0">
                <a:latin typeface="Trebuchet MS" pitchFamily="34" charset="0"/>
              </a:rPr>
              <a:t>, </a:t>
            </a:r>
            <a:r>
              <a:rPr lang="en-US" altLang="ko-KR" sz="1400" kern="0" dirty="0" err="1">
                <a:latin typeface="Trebuchet MS" pitchFamily="34" charset="0"/>
              </a:rPr>
              <a:t>test_acc</a:t>
            </a:r>
            <a:r>
              <a:rPr lang="en-US" altLang="ko-KR" sz="1400" kern="0" dirty="0">
                <a:latin typeface="Trebuchet MS" pitchFamily="34" charset="0"/>
              </a:rPr>
              <a:t> = </a:t>
            </a:r>
            <a:r>
              <a:rPr lang="en-US" altLang="ko-KR" sz="1400" kern="0" dirty="0" err="1">
                <a:latin typeface="Trebuchet MS" pitchFamily="34" charset="0"/>
              </a:rPr>
              <a:t>model.evaluate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test_images</a:t>
            </a:r>
            <a:r>
              <a:rPr lang="en-US" altLang="ko-KR" sz="1400" kern="0" dirty="0">
                <a:latin typeface="Trebuchet MS" pitchFamily="34" charset="0"/>
              </a:rPr>
              <a:t>, </a:t>
            </a:r>
            <a:r>
              <a:rPr lang="en-US" altLang="ko-KR" sz="1400" kern="0" dirty="0" err="1">
                <a:latin typeface="Trebuchet MS" pitchFamily="34" charset="0"/>
              </a:rPr>
              <a:t>test_labels</a:t>
            </a:r>
            <a:r>
              <a:rPr lang="en-US" altLang="ko-KR" sz="1400" kern="0" dirty="0">
                <a:latin typeface="Trebuchet MS" pitchFamily="34" charset="0"/>
              </a:rPr>
              <a:t>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print('</a:t>
            </a:r>
            <a:r>
              <a:rPr lang="ko-KR" altLang="en-US" sz="1400" kern="0" dirty="0">
                <a:latin typeface="Trebuchet MS" pitchFamily="34" charset="0"/>
              </a:rPr>
              <a:t>정확도</a:t>
            </a:r>
            <a:r>
              <a:rPr lang="en-US" altLang="ko-KR" sz="1400" kern="0" dirty="0">
                <a:latin typeface="Trebuchet MS" pitchFamily="34" charset="0"/>
              </a:rPr>
              <a:t>:', </a:t>
            </a:r>
            <a:r>
              <a:rPr lang="en-US" altLang="ko-KR" sz="1400" kern="0" dirty="0" err="1">
                <a:latin typeface="Trebuchet MS" pitchFamily="34" charset="0"/>
              </a:rPr>
              <a:t>test_acc</a:t>
            </a:r>
            <a:r>
              <a:rPr lang="en-US" altLang="ko-KR" sz="1400" kern="0" dirty="0">
                <a:latin typeface="Trebuchet MS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83613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en-US" altLang="ko-KR" dirty="0"/>
              <a:t>DNN(deep neural networks)</a:t>
            </a:r>
            <a:r>
              <a:rPr lang="ko-KR" altLang="en-US" dirty="0"/>
              <a:t>에서 사용하는 학습 알고리즘이다</a:t>
            </a:r>
            <a:r>
              <a:rPr lang="en-US" altLang="ko-KR" dirty="0"/>
              <a:t>. DNN</a:t>
            </a:r>
            <a:r>
              <a:rPr lang="ko-KR" altLang="en-US" dirty="0"/>
              <a:t>은 </a:t>
            </a:r>
            <a:r>
              <a:rPr lang="en-US" altLang="ko-KR" dirty="0"/>
              <a:t>MLP(</a:t>
            </a:r>
            <a:r>
              <a:rPr lang="ko-KR" altLang="en-US" dirty="0"/>
              <a:t>다층 </a:t>
            </a:r>
            <a:r>
              <a:rPr lang="ko-KR" altLang="en-US" dirty="0" err="1"/>
              <a:t>퍼셉트론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ko-KR" altLang="en-US" dirty="0" err="1"/>
              <a:t>은닉층의</a:t>
            </a:r>
            <a:r>
              <a:rPr lang="ko-KR" altLang="en-US" dirty="0"/>
              <a:t> 개수를 증가시킨 것이다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 err="1"/>
              <a:t>그래디언트</a:t>
            </a:r>
            <a:r>
              <a:rPr lang="ko-KR" altLang="en-US" dirty="0"/>
              <a:t> 소멸 문제란 </a:t>
            </a:r>
            <a:r>
              <a:rPr lang="ko-KR" altLang="en-US" dirty="0" err="1"/>
              <a:t>은닉층이</a:t>
            </a:r>
            <a:r>
              <a:rPr lang="ko-KR" altLang="en-US" dirty="0"/>
              <a:t> 신경망에 많이 추가되면 손실 함수의 </a:t>
            </a:r>
            <a:r>
              <a:rPr lang="ko-KR" altLang="en-US" dirty="0" err="1"/>
              <a:t>그래디언트가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에 가까워지고 따라서 학습이 되지 않는 현상이다</a:t>
            </a:r>
            <a:r>
              <a:rPr lang="en-US" altLang="ko-KR" dirty="0"/>
              <a:t>. </a:t>
            </a:r>
            <a:r>
              <a:rPr lang="ko-KR" altLang="en-US" dirty="0" err="1"/>
              <a:t>그라디언트</a:t>
            </a:r>
            <a:r>
              <a:rPr lang="ko-KR" altLang="en-US" dirty="0"/>
              <a:t> 소멸 문제를 해결하기 위하여 </a:t>
            </a:r>
            <a:r>
              <a:rPr lang="en-US" altLang="ko-KR" dirty="0"/>
              <a:t>DNN</a:t>
            </a:r>
            <a:r>
              <a:rPr lang="ko-KR" altLang="en-US" dirty="0"/>
              <a:t>에서는 활성화 함수로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함수를 많이 사용한다</a:t>
            </a:r>
            <a:r>
              <a:rPr lang="en-US" altLang="ko-KR" dirty="0"/>
              <a:t>. </a:t>
            </a:r>
          </a:p>
          <a:p>
            <a:pPr lvl="0" fontAlgn="base"/>
            <a:r>
              <a:rPr lang="ko-KR" altLang="en-US" dirty="0"/>
              <a:t>교차 엔트로피</a:t>
            </a:r>
            <a:r>
              <a:rPr lang="en-US" altLang="ko-KR" dirty="0"/>
              <a:t>(cross entropy)</a:t>
            </a:r>
            <a:r>
              <a:rPr lang="ko-KR" altLang="en-US" dirty="0"/>
              <a:t>를 손실 함수로 많이 사용한다</a:t>
            </a:r>
            <a:r>
              <a:rPr lang="en-US" altLang="ko-KR" dirty="0"/>
              <a:t>. </a:t>
            </a:r>
            <a:r>
              <a:rPr lang="ko-KR" altLang="en-US" dirty="0"/>
              <a:t>교차 엔트로피는 </a:t>
            </a:r>
            <a:r>
              <a:rPr lang="en-US" altLang="ko-KR" dirty="0"/>
              <a:t>2</a:t>
            </a:r>
            <a:r>
              <a:rPr lang="ko-KR" altLang="en-US" dirty="0"/>
              <a:t>개의 확률분포 간의 거리를 측정한 것이다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/>
              <a:t>가중치의 초기값은 작은 </a:t>
            </a:r>
            <a:r>
              <a:rPr lang="ko-KR" altLang="en-US" dirty="0" err="1"/>
              <a:t>난수로</a:t>
            </a:r>
            <a:r>
              <a:rPr lang="ko-KR" altLang="en-US" dirty="0"/>
              <a:t> 결정되어야 한다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274596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6246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126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GPU(Graphic Processor) </a:t>
            </a:r>
            <a:r>
              <a:rPr lang="ko-KR" altLang="en-US" dirty="0"/>
              <a:t>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DNN</a:t>
            </a:r>
            <a:r>
              <a:rPr lang="ko-KR" altLang="en-US" dirty="0"/>
              <a:t>의 학습 속도는 상당히 느리고 계산 집약적이기 때문에 학습에 시간과 자원이 많이 소모되었다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924944"/>
            <a:ext cx="6588224" cy="296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5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은닉층의</a:t>
            </a:r>
            <a:r>
              <a:rPr lang="ko-KR" altLang="en-US" dirty="0"/>
              <a:t> 역할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00808"/>
            <a:ext cx="6192688" cy="4889270"/>
          </a:xfrm>
        </p:spPr>
      </p:pic>
      <p:sp>
        <p:nvSpPr>
          <p:cNvPr id="5" name="설명선 2 4"/>
          <p:cNvSpPr/>
          <p:nvPr/>
        </p:nvSpPr>
        <p:spPr>
          <a:xfrm>
            <a:off x="4427984" y="908720"/>
            <a:ext cx="2448272" cy="3104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64174"/>
              <a:gd name="adj6" fmla="val -344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특징을 스스로 추출한다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6127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은닉층의</a:t>
            </a:r>
            <a:r>
              <a:rPr lang="ko-KR" altLang="en-US" dirty="0"/>
              <a:t> 역할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943147"/>
            <a:ext cx="7340529" cy="3430069"/>
          </a:xfrm>
        </p:spPr>
      </p:pic>
    </p:spTree>
    <p:extLst>
      <p:ext uri="{BB962C8B-B14F-4D97-AF65-F5344CB8AC3E}">
        <p14:creationId xmlns:p14="http://schemas.microsoft.com/office/powerpoint/2010/main" val="2840119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그래디언트</a:t>
            </a:r>
            <a:r>
              <a:rPr lang="ko-KR" altLang="en-US" dirty="0"/>
              <a:t> 소멸 문제 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9291E29-8C51-E7E3-B35E-E1272B69B98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236929"/>
            <a:ext cx="8153400" cy="3222342"/>
          </a:xfrm>
        </p:spPr>
      </p:pic>
    </p:spTree>
    <p:extLst>
      <p:ext uri="{BB962C8B-B14F-4D97-AF65-F5344CB8AC3E}">
        <p14:creationId xmlns:p14="http://schemas.microsoft.com/office/powerpoint/2010/main" val="38715516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제01장 인공지능소개(강의)</Template>
  <TotalTime>3248</TotalTime>
  <Words>2194</Words>
  <Application>Microsoft Office PowerPoint</Application>
  <PresentationFormat>화면 슬라이드 쇼(4:3)</PresentationFormat>
  <Paragraphs>234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58</vt:i4>
      </vt:variant>
    </vt:vector>
  </HeadingPairs>
  <TitlesOfParts>
    <vt:vector size="71" baseType="lpstr">
      <vt:lpstr>D2Coding</vt:lpstr>
      <vt:lpstr>SandSm</vt:lpstr>
      <vt:lpstr>굴림</vt:lpstr>
      <vt:lpstr>맑은 고딕</vt:lpstr>
      <vt:lpstr>Arial</vt:lpstr>
      <vt:lpstr>Comic Sans MS</vt:lpstr>
      <vt:lpstr>Symbol</vt:lpstr>
      <vt:lpstr>Trebuchet MS</vt:lpstr>
      <vt:lpstr>Tw Cen MT</vt:lpstr>
      <vt:lpstr>Wingdings</vt:lpstr>
      <vt:lpstr>Wingdings 2</vt:lpstr>
      <vt:lpstr>가을</vt:lpstr>
      <vt:lpstr>1_Crayons</vt:lpstr>
      <vt:lpstr>제14장 심층신경망과 딥러닝</vt:lpstr>
      <vt:lpstr>학습 목표</vt:lpstr>
      <vt:lpstr>딥러닝</vt:lpstr>
      <vt:lpstr>딥러닝은 MLP의 여러 가지 문제점을 효과적으로 해결</vt:lpstr>
      <vt:lpstr>2012년 ImageNet</vt:lpstr>
      <vt:lpstr>GPU(Graphic Processor) 기술</vt:lpstr>
      <vt:lpstr>은닉층의 역할</vt:lpstr>
      <vt:lpstr>은닉층의 역할</vt:lpstr>
      <vt:lpstr>그래디언트 소멸 문제 </vt:lpstr>
      <vt:lpstr>그래디언트 소멸 문제 </vt:lpstr>
      <vt:lpstr>그래디언트 소멸 문제 </vt:lpstr>
      <vt:lpstr>새로운 활성화 함수</vt:lpstr>
      <vt:lpstr>Lab: 활성화 함수 실험</vt:lpstr>
      <vt:lpstr>Lab: 활성화 함수 실험</vt:lpstr>
      <vt:lpstr>손실 함수 문제 </vt:lpstr>
      <vt:lpstr>새로운 손실 함수</vt:lpstr>
      <vt:lpstr>교차 엔트로피 손실 함수</vt:lpstr>
      <vt:lpstr>교차 엔트로피 손실 함수</vt:lpstr>
      <vt:lpstr>완벽하게 일치한다면</vt:lpstr>
      <vt:lpstr>Lab: 교차 엔트로피의 계산</vt:lpstr>
      <vt:lpstr>케라스에서 손실함수</vt:lpstr>
      <vt:lpstr>케라스에서 손실함수</vt:lpstr>
      <vt:lpstr>케라스에서 손실함수</vt:lpstr>
      <vt:lpstr>케라스에서 손실함수</vt:lpstr>
      <vt:lpstr>가중치 초기화 문제</vt:lpstr>
      <vt:lpstr>가중치 초기화 방법</vt:lpstr>
      <vt:lpstr>Lab: 가중치 초기화 실험</vt:lpstr>
      <vt:lpstr>미니 배치</vt:lpstr>
      <vt:lpstr>미니 배치</vt:lpstr>
      <vt:lpstr>데이터 정규화 </vt:lpstr>
      <vt:lpstr>데이터 정규화 </vt:lpstr>
      <vt:lpstr>데이터 엔코딩 방법</vt:lpstr>
      <vt:lpstr>데이터 엔코딩 방법</vt:lpstr>
      <vt:lpstr>학습률</vt:lpstr>
      <vt:lpstr>모멘텀</vt:lpstr>
      <vt:lpstr>과잉 적합</vt:lpstr>
      <vt:lpstr>과잉적합</vt:lpstr>
      <vt:lpstr>과잉 적합 처리 방법</vt:lpstr>
      <vt:lpstr>조기 종료</vt:lpstr>
      <vt:lpstr>가중치 규제</vt:lpstr>
      <vt:lpstr>데이터 증강</vt:lpstr>
      <vt:lpstr>드롭아웃 </vt:lpstr>
      <vt:lpstr>드롭 아웃의 효과</vt:lpstr>
      <vt:lpstr>앙상블</vt:lpstr>
      <vt:lpstr>Lab: 배치 크기, 학습률, 규제항</vt:lpstr>
      <vt:lpstr>Keras를 이용한 MNIST 숫자 인식</vt:lpstr>
      <vt:lpstr>Keras를 이용한 MNIST 숫자 인식</vt:lpstr>
      <vt:lpstr>Keras를 이용한 MNIST 숫자 인식</vt:lpstr>
      <vt:lpstr>Keras를 이용한 MNIST 숫자 인식</vt:lpstr>
      <vt:lpstr>실행 결과</vt:lpstr>
      <vt:lpstr>예제: 패션 아이템 분류</vt:lpstr>
      <vt:lpstr>데이터 세트</vt:lpstr>
      <vt:lpstr>하나의 데이터</vt:lpstr>
      <vt:lpstr>예제: 패션 아이템 분류</vt:lpstr>
      <vt:lpstr>예제: 패션 아이템 분류</vt:lpstr>
      <vt:lpstr>예제: 패션 아이템 분류</vt:lpstr>
      <vt:lpstr>Summary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탐색</dc:title>
  <dc:creator>sec</dc:creator>
  <cp:lastModifiedBy>한석범</cp:lastModifiedBy>
  <cp:revision>915</cp:revision>
  <dcterms:created xsi:type="dcterms:W3CDTF">2012-03-12T19:09:15Z</dcterms:created>
  <dcterms:modified xsi:type="dcterms:W3CDTF">2023-02-24T04:36:59Z</dcterms:modified>
</cp:coreProperties>
</file>